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78"/>
  </p:notesMasterIdLst>
  <p:handoutMasterIdLst>
    <p:handoutMasterId r:id="rId79"/>
  </p:handoutMasterIdLst>
  <p:sldIdLst>
    <p:sldId id="256" r:id="rId2"/>
    <p:sldId id="300" r:id="rId3"/>
    <p:sldId id="275" r:id="rId4"/>
    <p:sldId id="276" r:id="rId5"/>
    <p:sldId id="278" r:id="rId6"/>
    <p:sldId id="277" r:id="rId7"/>
    <p:sldId id="326" r:id="rId8"/>
    <p:sldId id="279" r:id="rId9"/>
    <p:sldId id="280" r:id="rId10"/>
    <p:sldId id="281" r:id="rId11"/>
    <p:sldId id="282" r:id="rId12"/>
    <p:sldId id="283" r:id="rId13"/>
    <p:sldId id="325" r:id="rId14"/>
    <p:sldId id="284" r:id="rId15"/>
    <p:sldId id="285" r:id="rId16"/>
    <p:sldId id="289" r:id="rId17"/>
    <p:sldId id="291" r:id="rId18"/>
    <p:sldId id="292" r:id="rId19"/>
    <p:sldId id="299" r:id="rId20"/>
    <p:sldId id="296" r:id="rId21"/>
    <p:sldId id="295" r:id="rId22"/>
    <p:sldId id="294" r:id="rId23"/>
    <p:sldId id="293" r:id="rId24"/>
    <p:sldId id="301" r:id="rId25"/>
    <p:sldId id="311" r:id="rId26"/>
    <p:sldId id="302" r:id="rId27"/>
    <p:sldId id="303" r:id="rId28"/>
    <p:sldId id="304" r:id="rId29"/>
    <p:sldId id="305" r:id="rId30"/>
    <p:sldId id="352" r:id="rId31"/>
    <p:sldId id="307" r:id="rId32"/>
    <p:sldId id="312" r:id="rId33"/>
    <p:sldId id="309" r:id="rId34"/>
    <p:sldId id="308" r:id="rId35"/>
    <p:sldId id="316" r:id="rId36"/>
    <p:sldId id="318" r:id="rId37"/>
    <p:sldId id="339" r:id="rId38"/>
    <p:sldId id="356" r:id="rId39"/>
    <p:sldId id="355" r:id="rId40"/>
    <p:sldId id="354" r:id="rId41"/>
    <p:sldId id="317" r:id="rId42"/>
    <p:sldId id="371" r:id="rId43"/>
    <p:sldId id="313" r:id="rId44"/>
    <p:sldId id="319" r:id="rId45"/>
    <p:sldId id="320" r:id="rId46"/>
    <p:sldId id="321" r:id="rId47"/>
    <p:sldId id="322" r:id="rId48"/>
    <p:sldId id="328" r:id="rId49"/>
    <p:sldId id="329" r:id="rId50"/>
    <p:sldId id="330" r:id="rId51"/>
    <p:sldId id="331" r:id="rId52"/>
    <p:sldId id="332" r:id="rId53"/>
    <p:sldId id="333" r:id="rId54"/>
    <p:sldId id="334" r:id="rId55"/>
    <p:sldId id="335" r:id="rId56"/>
    <p:sldId id="336" r:id="rId57"/>
    <p:sldId id="337" r:id="rId58"/>
    <p:sldId id="340" r:id="rId59"/>
    <p:sldId id="363" r:id="rId60"/>
    <p:sldId id="364" r:id="rId61"/>
    <p:sldId id="365" r:id="rId62"/>
    <p:sldId id="366" r:id="rId63"/>
    <p:sldId id="367" r:id="rId64"/>
    <p:sldId id="368" r:id="rId65"/>
    <p:sldId id="369" r:id="rId66"/>
    <p:sldId id="370" r:id="rId67"/>
    <p:sldId id="347" r:id="rId68"/>
    <p:sldId id="343" r:id="rId69"/>
    <p:sldId id="344" r:id="rId70"/>
    <p:sldId id="341" r:id="rId71"/>
    <p:sldId id="345" r:id="rId72"/>
    <p:sldId id="348" r:id="rId73"/>
    <p:sldId id="351" r:id="rId74"/>
    <p:sldId id="358" r:id="rId75"/>
    <p:sldId id="359" r:id="rId76"/>
    <p:sldId id="361"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37" autoAdjust="0"/>
    <p:restoredTop sz="94581" autoAdjust="0"/>
  </p:normalViewPr>
  <p:slideViewPr>
    <p:cSldViewPr>
      <p:cViewPr>
        <p:scale>
          <a:sx n="77" d="100"/>
          <a:sy n="77" d="100"/>
        </p:scale>
        <p:origin x="-1128" y="54"/>
      </p:cViewPr>
      <p:guideLst>
        <p:guide orient="horz" pos="2160"/>
        <p:guide pos="2880"/>
      </p:guideLst>
    </p:cSldViewPr>
  </p:slideViewPr>
  <p:outlineViewPr>
    <p:cViewPr>
      <p:scale>
        <a:sx n="33" d="100"/>
        <a:sy n="33" d="100"/>
      </p:scale>
      <p:origin x="0" y="-34914"/>
    </p:cViewPr>
  </p:outlineViewPr>
  <p:notesTextViewPr>
    <p:cViewPr>
      <p:scale>
        <a:sx n="100" d="100"/>
        <a:sy n="100" d="100"/>
      </p:scale>
      <p:origin x="0" y="0"/>
    </p:cViewPr>
  </p:notesTextViewPr>
  <p:sorterViewPr>
    <p:cViewPr>
      <p:scale>
        <a:sx n="66" d="100"/>
        <a:sy n="66" d="100"/>
      </p:scale>
      <p:origin x="0" y="2214"/>
    </p:cViewPr>
  </p:sorterViewPr>
  <p:notesViewPr>
    <p:cSldViewPr>
      <p:cViewPr varScale="1">
        <p:scale>
          <a:sx n="50" d="100"/>
          <a:sy n="50" d="100"/>
        </p:scale>
        <p:origin x="297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57AF91-DB9A-4EC1-9AE3-11E329533BF5}" type="datetimeFigureOut">
              <a:rPr lang="en-US" smtClean="0"/>
              <a:pPr/>
              <a:t>5/27/2015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C1DBDC-7DD0-4702-AE32-6350A6151BF1}" type="slidenum">
              <a:rPr lang="en-US" smtClean="0"/>
              <a:pPr/>
              <a:t>‹#›</a:t>
            </a:fld>
            <a:endParaRPr lang="en-US"/>
          </a:p>
        </p:txBody>
      </p:sp>
    </p:spTree>
    <p:extLst>
      <p:ext uri="{BB962C8B-B14F-4D97-AF65-F5344CB8AC3E}">
        <p14:creationId xmlns:p14="http://schemas.microsoft.com/office/powerpoint/2010/main" val="2744285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AD2D6D-4C53-4673-A468-EC8D977D937C}" type="datetimeFigureOut">
              <a:rPr lang="en-US" smtClean="0"/>
              <a:pPr/>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27E8A-EDCE-4DA6-94F3-D038043F15C0}" type="slidenum">
              <a:rPr lang="en-US" smtClean="0"/>
              <a:pPr/>
              <a:t>‹#›</a:t>
            </a:fld>
            <a:endParaRPr lang="en-US"/>
          </a:p>
        </p:txBody>
      </p:sp>
    </p:spTree>
    <p:extLst>
      <p:ext uri="{BB962C8B-B14F-4D97-AF65-F5344CB8AC3E}">
        <p14:creationId xmlns:p14="http://schemas.microsoft.com/office/powerpoint/2010/main" val="1163498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a:t>
            </a:fld>
            <a:endParaRPr lang="en-US"/>
          </a:p>
        </p:txBody>
      </p:sp>
    </p:spTree>
    <p:extLst>
      <p:ext uri="{BB962C8B-B14F-4D97-AF65-F5344CB8AC3E}">
        <p14:creationId xmlns:p14="http://schemas.microsoft.com/office/powerpoint/2010/main" val="2076986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10</a:t>
            </a:fld>
            <a:endParaRPr lang="en-US"/>
          </a:p>
        </p:txBody>
      </p:sp>
    </p:spTree>
    <p:extLst>
      <p:ext uri="{BB962C8B-B14F-4D97-AF65-F5344CB8AC3E}">
        <p14:creationId xmlns:p14="http://schemas.microsoft.com/office/powerpoint/2010/main" val="2193476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11</a:t>
            </a:fld>
            <a:endParaRPr lang="en-US"/>
          </a:p>
        </p:txBody>
      </p:sp>
    </p:spTree>
    <p:extLst>
      <p:ext uri="{BB962C8B-B14F-4D97-AF65-F5344CB8AC3E}">
        <p14:creationId xmlns:p14="http://schemas.microsoft.com/office/powerpoint/2010/main" val="2499266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12</a:t>
            </a:fld>
            <a:endParaRPr lang="en-US"/>
          </a:p>
        </p:txBody>
      </p:sp>
    </p:spTree>
    <p:extLst>
      <p:ext uri="{BB962C8B-B14F-4D97-AF65-F5344CB8AC3E}">
        <p14:creationId xmlns:p14="http://schemas.microsoft.com/office/powerpoint/2010/main" val="2493058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13</a:t>
            </a:fld>
            <a:endParaRPr lang="en-US"/>
          </a:p>
        </p:txBody>
      </p:sp>
    </p:spTree>
    <p:extLst>
      <p:ext uri="{BB962C8B-B14F-4D97-AF65-F5344CB8AC3E}">
        <p14:creationId xmlns:p14="http://schemas.microsoft.com/office/powerpoint/2010/main" val="3169888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14</a:t>
            </a:fld>
            <a:endParaRPr lang="en-US"/>
          </a:p>
        </p:txBody>
      </p:sp>
    </p:spTree>
    <p:extLst>
      <p:ext uri="{BB962C8B-B14F-4D97-AF65-F5344CB8AC3E}">
        <p14:creationId xmlns:p14="http://schemas.microsoft.com/office/powerpoint/2010/main" val="257782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15</a:t>
            </a:fld>
            <a:endParaRPr lang="en-US"/>
          </a:p>
        </p:txBody>
      </p:sp>
    </p:spTree>
    <p:extLst>
      <p:ext uri="{BB962C8B-B14F-4D97-AF65-F5344CB8AC3E}">
        <p14:creationId xmlns:p14="http://schemas.microsoft.com/office/powerpoint/2010/main" val="2175283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16</a:t>
            </a:fld>
            <a:endParaRPr lang="en-US"/>
          </a:p>
        </p:txBody>
      </p:sp>
    </p:spTree>
    <p:extLst>
      <p:ext uri="{BB962C8B-B14F-4D97-AF65-F5344CB8AC3E}">
        <p14:creationId xmlns:p14="http://schemas.microsoft.com/office/powerpoint/2010/main" val="3261054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17</a:t>
            </a:fld>
            <a:endParaRPr lang="en-US"/>
          </a:p>
        </p:txBody>
      </p:sp>
    </p:spTree>
    <p:extLst>
      <p:ext uri="{BB962C8B-B14F-4D97-AF65-F5344CB8AC3E}">
        <p14:creationId xmlns:p14="http://schemas.microsoft.com/office/powerpoint/2010/main" val="258891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18</a:t>
            </a:fld>
            <a:endParaRPr lang="en-US"/>
          </a:p>
        </p:txBody>
      </p:sp>
    </p:spTree>
    <p:extLst>
      <p:ext uri="{BB962C8B-B14F-4D97-AF65-F5344CB8AC3E}">
        <p14:creationId xmlns:p14="http://schemas.microsoft.com/office/powerpoint/2010/main" val="31490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19</a:t>
            </a:fld>
            <a:endParaRPr lang="en-US"/>
          </a:p>
        </p:txBody>
      </p:sp>
    </p:spTree>
    <p:extLst>
      <p:ext uri="{BB962C8B-B14F-4D97-AF65-F5344CB8AC3E}">
        <p14:creationId xmlns:p14="http://schemas.microsoft.com/office/powerpoint/2010/main" val="23306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a:t>
            </a:fld>
            <a:endParaRPr lang="en-US"/>
          </a:p>
        </p:txBody>
      </p:sp>
    </p:spTree>
    <p:extLst>
      <p:ext uri="{BB962C8B-B14F-4D97-AF65-F5344CB8AC3E}">
        <p14:creationId xmlns:p14="http://schemas.microsoft.com/office/powerpoint/2010/main" val="1938186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20</a:t>
            </a:fld>
            <a:endParaRPr lang="en-US"/>
          </a:p>
        </p:txBody>
      </p:sp>
    </p:spTree>
    <p:extLst>
      <p:ext uri="{BB962C8B-B14F-4D97-AF65-F5344CB8AC3E}">
        <p14:creationId xmlns:p14="http://schemas.microsoft.com/office/powerpoint/2010/main" val="3810408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21</a:t>
            </a:fld>
            <a:endParaRPr lang="en-US"/>
          </a:p>
        </p:txBody>
      </p:sp>
    </p:spTree>
    <p:extLst>
      <p:ext uri="{BB962C8B-B14F-4D97-AF65-F5344CB8AC3E}">
        <p14:creationId xmlns:p14="http://schemas.microsoft.com/office/powerpoint/2010/main" val="3649421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22</a:t>
            </a:fld>
            <a:endParaRPr lang="en-US"/>
          </a:p>
        </p:txBody>
      </p:sp>
    </p:spTree>
    <p:extLst>
      <p:ext uri="{BB962C8B-B14F-4D97-AF65-F5344CB8AC3E}">
        <p14:creationId xmlns:p14="http://schemas.microsoft.com/office/powerpoint/2010/main" val="169326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23</a:t>
            </a:fld>
            <a:endParaRPr lang="en-US"/>
          </a:p>
        </p:txBody>
      </p:sp>
    </p:spTree>
    <p:extLst>
      <p:ext uri="{BB962C8B-B14F-4D97-AF65-F5344CB8AC3E}">
        <p14:creationId xmlns:p14="http://schemas.microsoft.com/office/powerpoint/2010/main" val="771005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24</a:t>
            </a:fld>
            <a:endParaRPr lang="en-US"/>
          </a:p>
        </p:txBody>
      </p:sp>
    </p:spTree>
    <p:extLst>
      <p:ext uri="{BB962C8B-B14F-4D97-AF65-F5344CB8AC3E}">
        <p14:creationId xmlns:p14="http://schemas.microsoft.com/office/powerpoint/2010/main" val="2301245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25</a:t>
            </a:fld>
            <a:endParaRPr lang="en-US"/>
          </a:p>
        </p:txBody>
      </p:sp>
    </p:spTree>
    <p:extLst>
      <p:ext uri="{BB962C8B-B14F-4D97-AF65-F5344CB8AC3E}">
        <p14:creationId xmlns:p14="http://schemas.microsoft.com/office/powerpoint/2010/main" val="2091990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26</a:t>
            </a:fld>
            <a:endParaRPr lang="en-US"/>
          </a:p>
        </p:txBody>
      </p:sp>
    </p:spTree>
    <p:extLst>
      <p:ext uri="{BB962C8B-B14F-4D97-AF65-F5344CB8AC3E}">
        <p14:creationId xmlns:p14="http://schemas.microsoft.com/office/powerpoint/2010/main" val="1923511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27</a:t>
            </a:fld>
            <a:endParaRPr lang="en-US"/>
          </a:p>
        </p:txBody>
      </p:sp>
    </p:spTree>
    <p:extLst>
      <p:ext uri="{BB962C8B-B14F-4D97-AF65-F5344CB8AC3E}">
        <p14:creationId xmlns:p14="http://schemas.microsoft.com/office/powerpoint/2010/main" val="949233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28</a:t>
            </a:fld>
            <a:endParaRPr lang="en-US"/>
          </a:p>
        </p:txBody>
      </p:sp>
    </p:spTree>
    <p:extLst>
      <p:ext uri="{BB962C8B-B14F-4D97-AF65-F5344CB8AC3E}">
        <p14:creationId xmlns:p14="http://schemas.microsoft.com/office/powerpoint/2010/main" val="2645537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29</a:t>
            </a:fld>
            <a:endParaRPr lang="en-US"/>
          </a:p>
        </p:txBody>
      </p:sp>
    </p:spTree>
    <p:extLst>
      <p:ext uri="{BB962C8B-B14F-4D97-AF65-F5344CB8AC3E}">
        <p14:creationId xmlns:p14="http://schemas.microsoft.com/office/powerpoint/2010/main" val="289004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a:t>
            </a:fld>
            <a:endParaRPr lang="en-US"/>
          </a:p>
        </p:txBody>
      </p:sp>
    </p:spTree>
    <p:extLst>
      <p:ext uri="{BB962C8B-B14F-4D97-AF65-F5344CB8AC3E}">
        <p14:creationId xmlns:p14="http://schemas.microsoft.com/office/powerpoint/2010/main" val="1757582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B155C8F-9696-4342-9980-C0A62175DB17}" type="slidenum">
              <a:rPr lang="en-US" smtClean="0">
                <a:latin typeface="Arial" charset="0"/>
                <a:cs typeface="Arial" charset="0"/>
              </a:rPr>
              <a:pPr/>
              <a:t>30</a:t>
            </a:fld>
            <a:endParaRPr lang="en-US" smtClean="0">
              <a:latin typeface="Arial" charset="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31</a:t>
            </a:fld>
            <a:endParaRPr lang="en-US"/>
          </a:p>
        </p:txBody>
      </p:sp>
    </p:spTree>
    <p:extLst>
      <p:ext uri="{BB962C8B-B14F-4D97-AF65-F5344CB8AC3E}">
        <p14:creationId xmlns:p14="http://schemas.microsoft.com/office/powerpoint/2010/main" val="3394114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32</a:t>
            </a:fld>
            <a:endParaRPr lang="en-US"/>
          </a:p>
        </p:txBody>
      </p:sp>
    </p:spTree>
    <p:extLst>
      <p:ext uri="{BB962C8B-B14F-4D97-AF65-F5344CB8AC3E}">
        <p14:creationId xmlns:p14="http://schemas.microsoft.com/office/powerpoint/2010/main" val="3960661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33</a:t>
            </a:fld>
            <a:endParaRPr lang="en-US"/>
          </a:p>
        </p:txBody>
      </p:sp>
    </p:spTree>
    <p:extLst>
      <p:ext uri="{BB962C8B-B14F-4D97-AF65-F5344CB8AC3E}">
        <p14:creationId xmlns:p14="http://schemas.microsoft.com/office/powerpoint/2010/main" val="2583777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34</a:t>
            </a:fld>
            <a:endParaRPr lang="en-US"/>
          </a:p>
        </p:txBody>
      </p:sp>
    </p:spTree>
    <p:extLst>
      <p:ext uri="{BB962C8B-B14F-4D97-AF65-F5344CB8AC3E}">
        <p14:creationId xmlns:p14="http://schemas.microsoft.com/office/powerpoint/2010/main" val="4783030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327E8A-EDCE-4DA6-94F3-D038043F15C0}" type="slidenum">
              <a:rPr lang="en-US" smtClean="0"/>
              <a:pPr/>
              <a:t>35</a:t>
            </a:fld>
            <a:endParaRPr lang="en-US"/>
          </a:p>
        </p:txBody>
      </p:sp>
    </p:spTree>
    <p:extLst>
      <p:ext uri="{BB962C8B-B14F-4D97-AF65-F5344CB8AC3E}">
        <p14:creationId xmlns:p14="http://schemas.microsoft.com/office/powerpoint/2010/main" val="2762179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36</a:t>
            </a:fld>
            <a:endParaRPr lang="en-US"/>
          </a:p>
        </p:txBody>
      </p:sp>
    </p:spTree>
    <p:extLst>
      <p:ext uri="{BB962C8B-B14F-4D97-AF65-F5344CB8AC3E}">
        <p14:creationId xmlns:p14="http://schemas.microsoft.com/office/powerpoint/2010/main" val="2588398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41</a:t>
            </a:fld>
            <a:endParaRPr lang="en-US"/>
          </a:p>
        </p:txBody>
      </p:sp>
    </p:spTree>
    <p:extLst>
      <p:ext uri="{BB962C8B-B14F-4D97-AF65-F5344CB8AC3E}">
        <p14:creationId xmlns:p14="http://schemas.microsoft.com/office/powerpoint/2010/main" val="32009068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43</a:t>
            </a:fld>
            <a:endParaRPr lang="en-US"/>
          </a:p>
        </p:txBody>
      </p:sp>
    </p:spTree>
    <p:extLst>
      <p:ext uri="{BB962C8B-B14F-4D97-AF65-F5344CB8AC3E}">
        <p14:creationId xmlns:p14="http://schemas.microsoft.com/office/powerpoint/2010/main" val="16073702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44</a:t>
            </a:fld>
            <a:endParaRPr lang="en-US"/>
          </a:p>
        </p:txBody>
      </p:sp>
    </p:spTree>
    <p:extLst>
      <p:ext uri="{BB962C8B-B14F-4D97-AF65-F5344CB8AC3E}">
        <p14:creationId xmlns:p14="http://schemas.microsoft.com/office/powerpoint/2010/main" val="151510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a:t>
            </a:fld>
            <a:endParaRPr lang="en-US"/>
          </a:p>
        </p:txBody>
      </p:sp>
    </p:spTree>
    <p:extLst>
      <p:ext uri="{BB962C8B-B14F-4D97-AF65-F5344CB8AC3E}">
        <p14:creationId xmlns:p14="http://schemas.microsoft.com/office/powerpoint/2010/main" val="736590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45</a:t>
            </a:fld>
            <a:endParaRPr lang="en-US"/>
          </a:p>
        </p:txBody>
      </p:sp>
    </p:spTree>
    <p:extLst>
      <p:ext uri="{BB962C8B-B14F-4D97-AF65-F5344CB8AC3E}">
        <p14:creationId xmlns:p14="http://schemas.microsoft.com/office/powerpoint/2010/main" val="38305369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46</a:t>
            </a:fld>
            <a:endParaRPr lang="en-US"/>
          </a:p>
        </p:txBody>
      </p:sp>
    </p:spTree>
    <p:extLst>
      <p:ext uri="{BB962C8B-B14F-4D97-AF65-F5344CB8AC3E}">
        <p14:creationId xmlns:p14="http://schemas.microsoft.com/office/powerpoint/2010/main" val="22517743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47</a:t>
            </a:fld>
            <a:endParaRPr lang="en-US"/>
          </a:p>
        </p:txBody>
      </p:sp>
    </p:spTree>
    <p:extLst>
      <p:ext uri="{BB962C8B-B14F-4D97-AF65-F5344CB8AC3E}">
        <p14:creationId xmlns:p14="http://schemas.microsoft.com/office/powerpoint/2010/main" val="17710313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48</a:t>
            </a:fld>
            <a:endParaRPr lang="en-US"/>
          </a:p>
        </p:txBody>
      </p:sp>
    </p:spTree>
    <p:extLst>
      <p:ext uri="{BB962C8B-B14F-4D97-AF65-F5344CB8AC3E}">
        <p14:creationId xmlns:p14="http://schemas.microsoft.com/office/powerpoint/2010/main" val="35107393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49</a:t>
            </a:fld>
            <a:endParaRPr lang="en-US"/>
          </a:p>
        </p:txBody>
      </p:sp>
    </p:spTree>
    <p:extLst>
      <p:ext uri="{BB962C8B-B14F-4D97-AF65-F5344CB8AC3E}">
        <p14:creationId xmlns:p14="http://schemas.microsoft.com/office/powerpoint/2010/main" val="385918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50</a:t>
            </a:fld>
            <a:endParaRPr lang="en-US"/>
          </a:p>
        </p:txBody>
      </p:sp>
    </p:spTree>
    <p:extLst>
      <p:ext uri="{BB962C8B-B14F-4D97-AF65-F5344CB8AC3E}">
        <p14:creationId xmlns:p14="http://schemas.microsoft.com/office/powerpoint/2010/main" val="2421566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51</a:t>
            </a:fld>
            <a:endParaRPr lang="en-US"/>
          </a:p>
        </p:txBody>
      </p:sp>
    </p:spTree>
    <p:extLst>
      <p:ext uri="{BB962C8B-B14F-4D97-AF65-F5344CB8AC3E}">
        <p14:creationId xmlns:p14="http://schemas.microsoft.com/office/powerpoint/2010/main" val="661257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52</a:t>
            </a:fld>
            <a:endParaRPr lang="en-US"/>
          </a:p>
        </p:txBody>
      </p:sp>
    </p:spTree>
    <p:extLst>
      <p:ext uri="{BB962C8B-B14F-4D97-AF65-F5344CB8AC3E}">
        <p14:creationId xmlns:p14="http://schemas.microsoft.com/office/powerpoint/2010/main" val="2130333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53</a:t>
            </a:fld>
            <a:endParaRPr lang="en-US"/>
          </a:p>
        </p:txBody>
      </p:sp>
    </p:spTree>
    <p:extLst>
      <p:ext uri="{BB962C8B-B14F-4D97-AF65-F5344CB8AC3E}">
        <p14:creationId xmlns:p14="http://schemas.microsoft.com/office/powerpoint/2010/main" val="41695153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54</a:t>
            </a:fld>
            <a:endParaRPr lang="en-US"/>
          </a:p>
        </p:txBody>
      </p:sp>
    </p:spTree>
    <p:extLst>
      <p:ext uri="{BB962C8B-B14F-4D97-AF65-F5344CB8AC3E}">
        <p14:creationId xmlns:p14="http://schemas.microsoft.com/office/powerpoint/2010/main" val="212910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a:t>
            </a:fld>
            <a:endParaRPr lang="en-US"/>
          </a:p>
        </p:txBody>
      </p:sp>
    </p:spTree>
    <p:extLst>
      <p:ext uri="{BB962C8B-B14F-4D97-AF65-F5344CB8AC3E}">
        <p14:creationId xmlns:p14="http://schemas.microsoft.com/office/powerpoint/2010/main" val="5924444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55</a:t>
            </a:fld>
            <a:endParaRPr lang="en-US"/>
          </a:p>
        </p:txBody>
      </p:sp>
    </p:spTree>
    <p:extLst>
      <p:ext uri="{BB962C8B-B14F-4D97-AF65-F5344CB8AC3E}">
        <p14:creationId xmlns:p14="http://schemas.microsoft.com/office/powerpoint/2010/main" val="41857461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6</a:t>
            </a:fld>
            <a:endParaRPr lang="en-US"/>
          </a:p>
        </p:txBody>
      </p:sp>
    </p:spTree>
    <p:extLst>
      <p:ext uri="{BB962C8B-B14F-4D97-AF65-F5344CB8AC3E}">
        <p14:creationId xmlns:p14="http://schemas.microsoft.com/office/powerpoint/2010/main" val="70970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7</a:t>
            </a:fld>
            <a:endParaRPr lang="en-US"/>
          </a:p>
        </p:txBody>
      </p:sp>
    </p:spTree>
    <p:extLst>
      <p:ext uri="{BB962C8B-B14F-4D97-AF65-F5344CB8AC3E}">
        <p14:creationId xmlns:p14="http://schemas.microsoft.com/office/powerpoint/2010/main" val="68725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8</a:t>
            </a:fld>
            <a:endParaRPr lang="en-US"/>
          </a:p>
        </p:txBody>
      </p:sp>
    </p:spTree>
    <p:extLst>
      <p:ext uri="{BB962C8B-B14F-4D97-AF65-F5344CB8AC3E}">
        <p14:creationId xmlns:p14="http://schemas.microsoft.com/office/powerpoint/2010/main" val="141211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327E8A-EDCE-4DA6-94F3-D038043F15C0}" type="slidenum">
              <a:rPr lang="en-US" smtClean="0"/>
              <a:pPr/>
              <a:t>9</a:t>
            </a:fld>
            <a:endParaRPr lang="en-US"/>
          </a:p>
        </p:txBody>
      </p:sp>
    </p:spTree>
    <p:extLst>
      <p:ext uri="{BB962C8B-B14F-4D97-AF65-F5344CB8AC3E}">
        <p14:creationId xmlns:p14="http://schemas.microsoft.com/office/powerpoint/2010/main" val="245461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E56C3BA4-9C9A-4C77-8402-3BE687DB51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6C3BA4-9C9A-4C77-8402-3BE687DB51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6C3BA4-9C9A-4C77-8402-3BE687DB51C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62000"/>
            <a:ext cx="37719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924300" y="762000"/>
            <a:ext cx="37719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9354923F-53D5-40A8-920F-08302D390911}" type="slidenum">
              <a:rPr lang="en-US"/>
              <a:pPr>
                <a:defRPr/>
              </a:pPr>
              <a:t>‹#›</a:t>
            </a:fld>
            <a:endParaRPr lang="en-US"/>
          </a:p>
        </p:txBody>
      </p:sp>
    </p:spTree>
    <p:extLst>
      <p:ext uri="{BB962C8B-B14F-4D97-AF65-F5344CB8AC3E}">
        <p14:creationId xmlns:p14="http://schemas.microsoft.com/office/powerpoint/2010/main" val="252758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6C3BA4-9C9A-4C77-8402-3BE687DB51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6C3BA4-9C9A-4C77-8402-3BE687DB51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6C3BA4-9C9A-4C77-8402-3BE687DB51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6C3BA4-9C9A-4C77-8402-3BE687DB51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6C3BA4-9C9A-4C77-8402-3BE687DB51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6C3BA4-9C9A-4C77-8402-3BE687DB51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6C3BA4-9C9A-4C77-8402-3BE687DB51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A41807E-FDAA-4F5C-AD43-6221074AB0DB}" type="datetimeFigureOut">
              <a:rPr lang="en-US" smtClean="0"/>
              <a:pPr/>
              <a:t>5/27/2015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6C3BA4-9C9A-4C77-8402-3BE687DB51C9}"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A41807E-FDAA-4F5C-AD43-6221074AB0DB}" type="datetimeFigureOut">
              <a:rPr lang="en-US" smtClean="0"/>
              <a:pPr/>
              <a:t>5/27/2015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56C3BA4-9C9A-4C77-8402-3BE687DB51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images.google.com/imgres?imgurl=http://www.leeches.biz/leeches-eczema.jpg&amp;imgrefurl=http://www.leeches.biz/medicine-leech.htm&amp;usg=__yFlZx-7KUtJI1f5NKWjK5x7Z3Dk=&amp;h=520&amp;w=539&amp;sz=32&amp;hl=en&amp;start=5&amp;um=1&amp;tbnid=Mih-CkpnLGMrJM:&amp;tbnh=127&amp;tbnw=132&amp;prev=/images?q=leech&amp;hl=en&amp;rls=com.microsoft:en-us:IE-SearchBox&amp;rlz=1I7ADBF_en&amp;sa=X&amp;um=1"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30.jpeg"/><Relationship Id="rId11" Type="http://schemas.openxmlformats.org/officeDocument/2006/relationships/image" Target="../media/image34.jpeg"/><Relationship Id="rId5" Type="http://schemas.openxmlformats.org/officeDocument/2006/relationships/image" Target="../media/image29.jpeg"/><Relationship Id="rId10" Type="http://schemas.openxmlformats.org/officeDocument/2006/relationships/hyperlink" Target="http://images.google.com/imgres?imgurl=http://www.whirlpool.com/assets/images/category/cat_hero_drinking.jpg&amp;imgrefurl=http://www.whirlpool.com/catalog/category.jsp?categoryId=175&amp;h=222&amp;w=178&amp;sz=19&amp;hl=en&amp;start=8&amp;tbnid=xRs5m1nk8YhX7M:&amp;tbnh=107&amp;tbnw=86&amp;prev=/images?q=drinking+water&amp;svnum=10&amp;hl=en&amp;lr=" TargetMode="External"/><Relationship Id="rId4" Type="http://schemas.openxmlformats.org/officeDocument/2006/relationships/image" Target="../media/image28.jpe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EOG Review Material</a:t>
            </a:r>
            <a:br>
              <a:rPr lang="en-US" dirty="0" smtClean="0"/>
            </a:br>
            <a:r>
              <a:rPr lang="en-US" dirty="0" smtClean="0"/>
              <a:t>Earth History, Evolution, Energy Transfer, Chemistry, Ecology</a:t>
            </a:r>
            <a:endParaRPr lang="en-US" dirty="0"/>
          </a:p>
        </p:txBody>
      </p:sp>
      <p:sp>
        <p:nvSpPr>
          <p:cNvPr id="3" name="Subtitle 2"/>
          <p:cNvSpPr>
            <a:spLocks noGrp="1"/>
          </p:cNvSpPr>
          <p:nvPr>
            <p:ph type="subTitle" idx="1"/>
          </p:nvPr>
        </p:nvSpPr>
        <p:spPr>
          <a:xfrm>
            <a:off x="6477000" y="5029200"/>
            <a:ext cx="2400300" cy="1463040"/>
          </a:xfrm>
        </p:spPr>
        <p:txBody>
          <a:bodyPr/>
          <a:lstStyle/>
          <a:p>
            <a:r>
              <a:rPr lang="en-US" dirty="0" smtClean="0"/>
              <a:t>8</a:t>
            </a:r>
            <a:r>
              <a:rPr lang="en-US" baseline="30000" dirty="0" smtClean="0"/>
              <a:t>th</a:t>
            </a:r>
            <a:r>
              <a:rPr lang="en-US" dirty="0" smtClean="0"/>
              <a:t> Grade Science</a:t>
            </a:r>
          </a:p>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5058" name="Picture 2"/>
          <p:cNvPicPr>
            <a:picLocks noGrp="1" noChangeAspect="1" noChangeArrowheads="1"/>
          </p:cNvPicPr>
          <p:nvPr>
            <p:ph idx="1"/>
          </p:nvPr>
        </p:nvPicPr>
        <p:blipFill>
          <a:blip r:embed="rId3" cstate="print"/>
          <a:srcRect l="22718" t="21887" r="19541" b="7401"/>
          <a:stretch>
            <a:fillRect/>
          </a:stretch>
        </p:blipFill>
        <p:spPr bwMode="auto">
          <a:xfrm>
            <a:off x="0" y="178633"/>
            <a:ext cx="8763000" cy="59679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3" cstate="print"/>
          <a:srcRect l="22549" t="13469" r="49054" b="31036"/>
          <a:stretch>
            <a:fillRect/>
          </a:stretch>
        </p:blipFill>
        <p:spPr bwMode="auto">
          <a:xfrm>
            <a:off x="2133600" y="243840"/>
            <a:ext cx="6019800" cy="6614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3" cstate="print"/>
          <a:srcRect l="54733" t="13469" r="16870" b="34339"/>
          <a:stretch>
            <a:fillRect/>
          </a:stretch>
        </p:blipFill>
        <p:spPr bwMode="auto">
          <a:xfrm>
            <a:off x="1295400" y="0"/>
            <a:ext cx="6477000" cy="669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072640"/>
            <a:ext cx="8183880" cy="1051560"/>
          </a:xfrm>
        </p:spPr>
        <p:txBody>
          <a:bodyPr>
            <a:noAutofit/>
          </a:bodyPr>
          <a:lstStyle/>
          <a:p>
            <a:r>
              <a:rPr lang="en-US" sz="3000" dirty="0" smtClean="0"/>
              <a:t>A scientist finds fossils from the same organism in both India and Africa. What is a possible explanation for the presence of these fossils on two different continents? </a:t>
            </a:r>
            <a:endParaRPr lang="en-US" sz="3000" dirty="0"/>
          </a:p>
        </p:txBody>
      </p:sp>
      <p:sp>
        <p:nvSpPr>
          <p:cNvPr id="3" name="Content Placeholder 2"/>
          <p:cNvSpPr>
            <a:spLocks noGrp="1"/>
          </p:cNvSpPr>
          <p:nvPr>
            <p:ph idx="1"/>
          </p:nvPr>
        </p:nvSpPr>
        <p:spPr>
          <a:xfrm>
            <a:off x="457200" y="3127248"/>
            <a:ext cx="8183880" cy="4187952"/>
          </a:xfrm>
        </p:spPr>
        <p:txBody>
          <a:bodyPr/>
          <a:lstStyle/>
          <a:p>
            <a:r>
              <a:rPr lang="en-US" dirty="0" smtClean="0"/>
              <a:t>A. Adaptation </a:t>
            </a:r>
          </a:p>
          <a:p>
            <a:r>
              <a:rPr lang="en-US" dirty="0" smtClean="0"/>
              <a:t>B. Continental Drift </a:t>
            </a:r>
          </a:p>
          <a:p>
            <a:r>
              <a:rPr lang="en-US" dirty="0" smtClean="0"/>
              <a:t>C. Climate Change </a:t>
            </a:r>
          </a:p>
          <a:p>
            <a:r>
              <a:rPr lang="en-US" dirty="0" smtClean="0"/>
              <a:t>D. Law of superposition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cstate="print"/>
          <a:srcRect l="23426" t="18750" r="50220" b="18750"/>
          <a:stretch>
            <a:fillRect/>
          </a:stretch>
        </p:blipFill>
        <p:spPr bwMode="auto">
          <a:xfrm>
            <a:off x="1524000" y="0"/>
            <a:ext cx="502920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cstate="print"/>
          <a:srcRect l="13470" t="19792" r="45534" b="21875"/>
          <a:stretch>
            <a:fillRect/>
          </a:stretch>
        </p:blipFill>
        <p:spPr bwMode="auto">
          <a:xfrm>
            <a:off x="514350" y="91440"/>
            <a:ext cx="7886700" cy="6309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229600" cy="5943600"/>
          </a:xfrm>
        </p:spPr>
        <p:txBody>
          <a:bodyPr>
            <a:normAutofit fontScale="77500" lnSpcReduction="20000"/>
          </a:bodyPr>
          <a:lstStyle/>
          <a:p>
            <a:pPr>
              <a:buNone/>
            </a:pPr>
            <a:r>
              <a:rPr lang="en-US" dirty="0" smtClean="0"/>
              <a:t>  Some of the same species of plants are found in Africa and Australia.  Which best explains this discovery?</a:t>
            </a:r>
          </a:p>
          <a:p>
            <a:endParaRPr lang="en-US" dirty="0"/>
          </a:p>
          <a:p>
            <a:pPr marL="514350" indent="-514350">
              <a:buAutoNum type="alphaUcPeriod"/>
            </a:pPr>
            <a:r>
              <a:rPr lang="en-US" dirty="0" smtClean="0"/>
              <a:t>Land bridge</a:t>
            </a:r>
          </a:p>
          <a:p>
            <a:pPr marL="514350" indent="-514350">
              <a:buAutoNum type="alphaUcPeriod"/>
            </a:pPr>
            <a:r>
              <a:rPr lang="en-US" dirty="0" smtClean="0"/>
              <a:t>Continental drift</a:t>
            </a:r>
          </a:p>
          <a:p>
            <a:pPr marL="514350" indent="-514350">
              <a:buAutoNum type="alphaUcPeriod"/>
            </a:pPr>
            <a:r>
              <a:rPr lang="en-US" dirty="0" smtClean="0"/>
              <a:t>Climate changes</a:t>
            </a:r>
          </a:p>
          <a:p>
            <a:pPr marL="514350" indent="-514350">
              <a:buAutoNum type="alphaUcPeriod"/>
            </a:pPr>
            <a:r>
              <a:rPr lang="en-US" dirty="0" smtClean="0"/>
              <a:t>Species extinction</a:t>
            </a:r>
          </a:p>
          <a:p>
            <a:pPr marL="514350" indent="-514350">
              <a:buAutoNum type="alphaUcPeriod"/>
            </a:pPr>
            <a:endParaRPr lang="en-US" dirty="0"/>
          </a:p>
          <a:p>
            <a:pPr>
              <a:buNone/>
            </a:pPr>
            <a:r>
              <a:rPr lang="en-US" dirty="0" smtClean="0"/>
              <a:t>Which </a:t>
            </a:r>
            <a:r>
              <a:rPr lang="en-US" dirty="0"/>
              <a:t>statement best explains why fossils of both ocean animals, such as starfish, and land animals, such as insects, are found inland in Australia?</a:t>
            </a:r>
          </a:p>
          <a:p>
            <a:pPr>
              <a:buNone/>
            </a:pPr>
            <a:r>
              <a:rPr lang="en-US" dirty="0">
                <a:solidFill>
                  <a:schemeClr val="accent1">
                    <a:lumMod val="60000"/>
                    <a:lumOff val="40000"/>
                  </a:schemeClr>
                </a:solidFill>
              </a:rPr>
              <a:t>A</a:t>
            </a:r>
            <a:r>
              <a:rPr lang="en-US" dirty="0" smtClean="0">
                <a:solidFill>
                  <a:schemeClr val="accent1">
                    <a:lumMod val="60000"/>
                    <a:lumOff val="40000"/>
                  </a:schemeClr>
                </a:solidFill>
              </a:rPr>
              <a:t>.     </a:t>
            </a:r>
            <a:r>
              <a:rPr lang="en-US" dirty="0"/>
              <a:t>Not all former life was preserved as fossils.</a:t>
            </a:r>
          </a:p>
          <a:p>
            <a:pPr marL="514350" indent="-514350">
              <a:buAutoNum type="alphaUcPeriod" startAt="2"/>
            </a:pPr>
            <a:r>
              <a:rPr lang="en-US" dirty="0"/>
              <a:t>Ocean animals migrated several miles inland.</a:t>
            </a:r>
          </a:p>
          <a:p>
            <a:pPr marL="514350" indent="-514350">
              <a:buAutoNum type="alphaUcPeriod" startAt="2"/>
            </a:pPr>
            <a:r>
              <a:rPr lang="en-US" dirty="0"/>
              <a:t>Ocean water covered the land millions of years ago.</a:t>
            </a:r>
          </a:p>
          <a:p>
            <a:pPr marL="514350" indent="-514350">
              <a:buAutoNum type="alphaUcPeriod" startAt="2"/>
            </a:pPr>
            <a:r>
              <a:rPr lang="en-US" dirty="0"/>
              <a:t>Volcanoes erupted, and the animals were preserved in the lava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34400" cy="6172200"/>
          </a:xfrm>
        </p:spPr>
        <p:txBody>
          <a:bodyPr>
            <a:normAutofit/>
          </a:bodyPr>
          <a:lstStyle/>
          <a:p>
            <a:pPr>
              <a:buNone/>
            </a:pPr>
            <a:r>
              <a:rPr lang="en-US" sz="2000" dirty="0" smtClean="0"/>
              <a:t>Which is evidence of the separation of a supercontinent?</a:t>
            </a:r>
            <a:endParaRPr lang="en-US" sz="2000" dirty="0"/>
          </a:p>
          <a:p>
            <a:pPr marL="514350" indent="-514350">
              <a:buAutoNum type="alphaUcPeriod"/>
            </a:pPr>
            <a:r>
              <a:rPr lang="en-US" sz="2000" dirty="0"/>
              <a:t>c</a:t>
            </a:r>
            <a:r>
              <a:rPr lang="en-US" sz="2000" dirty="0" smtClean="0"/>
              <a:t>ontinents located in tropical regions</a:t>
            </a:r>
          </a:p>
          <a:p>
            <a:pPr marL="514350" indent="-514350">
              <a:buAutoNum type="alphaUcPeriod"/>
            </a:pPr>
            <a:r>
              <a:rPr lang="en-US" sz="2000" dirty="0"/>
              <a:t>t</a:t>
            </a:r>
            <a:r>
              <a:rPr lang="en-US" sz="2000" dirty="0" smtClean="0"/>
              <a:t>racing human ancestry to several original groups</a:t>
            </a:r>
          </a:p>
          <a:p>
            <a:pPr marL="514350" indent="-514350">
              <a:buAutoNum type="alphaUcPeriod"/>
            </a:pPr>
            <a:r>
              <a:rPr lang="en-US" sz="2000" dirty="0"/>
              <a:t>m</a:t>
            </a:r>
            <a:r>
              <a:rPr lang="en-US" sz="2000" dirty="0" smtClean="0"/>
              <a:t>ountains ranges that begin on one continent and continue on another</a:t>
            </a:r>
          </a:p>
          <a:p>
            <a:pPr marL="514350" indent="-514350">
              <a:buAutoNum type="alphaUcPeriod"/>
            </a:pPr>
            <a:r>
              <a:rPr lang="en-US" sz="2000" dirty="0"/>
              <a:t>a</a:t>
            </a:r>
            <a:r>
              <a:rPr lang="en-US" sz="2000" dirty="0" smtClean="0"/>
              <a:t>nimals that develop differently depending on which continent they live</a:t>
            </a:r>
            <a:endParaRPr lang="en-US" sz="2000" dirty="0"/>
          </a:p>
        </p:txBody>
      </p:sp>
      <p:pic>
        <p:nvPicPr>
          <p:cNvPr id="4" name="Picture 4" descr="continen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048933" y="2971800"/>
            <a:ext cx="5418667" cy="304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96400" cy="6858000"/>
          </a:xfrm>
        </p:spPr>
        <p:txBody>
          <a:bodyPr>
            <a:normAutofit/>
          </a:bodyPr>
          <a:lstStyle/>
          <a:p>
            <a:pPr>
              <a:buNone/>
            </a:pPr>
            <a:r>
              <a:rPr lang="en-US" sz="2000" dirty="0" smtClean="0"/>
              <a:t>If identical fossil remains of plants and animals that lived 175 million years ago were found in Iceland, Europe, Africa and Brazil, what would be the best conclusion?</a:t>
            </a:r>
          </a:p>
          <a:p>
            <a:pPr>
              <a:buNone/>
            </a:pPr>
            <a:endParaRPr lang="en-US" sz="2000" dirty="0"/>
          </a:p>
          <a:p>
            <a:pPr>
              <a:buNone/>
            </a:pPr>
            <a:endParaRPr lang="en-US" sz="2000" dirty="0" smtClean="0"/>
          </a:p>
          <a:p>
            <a:pPr marL="514350" indent="-514350">
              <a:buAutoNum type="alphaUcPeriod"/>
            </a:pPr>
            <a:r>
              <a:rPr lang="en-US" sz="2000" dirty="0" smtClean="0"/>
              <a:t>Iceland, Europe, Africa, and Brazil were all once part of the mid-Atlantic ridge.</a:t>
            </a:r>
          </a:p>
          <a:p>
            <a:pPr marL="514350" indent="-514350">
              <a:buNone/>
            </a:pPr>
            <a:r>
              <a:rPr lang="en-US" sz="2000" dirty="0" smtClean="0">
                <a:solidFill>
                  <a:schemeClr val="accent1">
                    <a:lumMod val="60000"/>
                    <a:lumOff val="40000"/>
                  </a:schemeClr>
                </a:solidFill>
              </a:rPr>
              <a:t>B.  </a:t>
            </a:r>
            <a:r>
              <a:rPr lang="en-US" sz="2000" dirty="0" smtClean="0"/>
              <a:t>The breakup of an ancient supercontinent occurred less than 175 million years ago.</a:t>
            </a:r>
          </a:p>
          <a:p>
            <a:pPr marL="514350" indent="-514350">
              <a:buAutoNum type="alphaUcPeriod" startAt="3"/>
            </a:pPr>
            <a:r>
              <a:rPr lang="en-US" sz="2000" dirty="0" smtClean="0"/>
              <a:t>The breakup of an ancient supercontinent occurred more than 175 million years ago.</a:t>
            </a:r>
          </a:p>
          <a:p>
            <a:pPr marL="514350" indent="-514350">
              <a:buAutoNum type="alphaUcPeriod" startAt="3"/>
            </a:pPr>
            <a:r>
              <a:rPr lang="en-US" sz="2000" dirty="0" smtClean="0"/>
              <a:t>Iceland, Europe, Africa, and Brazil currently have the sane animals inhabiting them. </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83880" cy="1051560"/>
          </a:xfrm>
        </p:spPr>
        <p:txBody>
          <a:bodyPr>
            <a:normAutofit fontScale="90000"/>
          </a:bodyPr>
          <a:lstStyle/>
          <a:p>
            <a:r>
              <a:rPr lang="en-US" dirty="0" smtClean="0"/>
              <a:t>Evolution (means to change)	</a:t>
            </a:r>
            <a:endParaRPr lang="en-US" dirty="0"/>
          </a:p>
        </p:txBody>
      </p:sp>
      <p:sp>
        <p:nvSpPr>
          <p:cNvPr id="3" name="Content Placeholder 2"/>
          <p:cNvSpPr>
            <a:spLocks noGrp="1"/>
          </p:cNvSpPr>
          <p:nvPr>
            <p:ph idx="1"/>
          </p:nvPr>
        </p:nvSpPr>
        <p:spPr>
          <a:xfrm>
            <a:off x="381000" y="1600200"/>
            <a:ext cx="8183880" cy="4187952"/>
          </a:xfrm>
        </p:spPr>
        <p:txBody>
          <a:bodyPr>
            <a:normAutofit fontScale="77500" lnSpcReduction="20000"/>
          </a:bodyPr>
          <a:lstStyle/>
          <a:p>
            <a:pPr>
              <a:buNone/>
            </a:pPr>
            <a:r>
              <a:rPr lang="en-US" dirty="0" smtClean="0"/>
              <a:t>The </a:t>
            </a:r>
            <a:r>
              <a:rPr lang="en-US" b="1" dirty="0" smtClean="0"/>
              <a:t>geologic time scale </a:t>
            </a:r>
            <a:r>
              <a:rPr lang="en-US" dirty="0" smtClean="0"/>
              <a:t>is a record of earth’s history which is categorized by major events (example 1</a:t>
            </a:r>
            <a:r>
              <a:rPr lang="en-US" baseline="30000" dirty="0" smtClean="0"/>
              <a:t>st</a:t>
            </a:r>
            <a:r>
              <a:rPr lang="en-US" dirty="0" smtClean="0"/>
              <a:t> form of life).</a:t>
            </a:r>
          </a:p>
          <a:p>
            <a:pPr>
              <a:buNone/>
            </a:pPr>
            <a:r>
              <a:rPr lang="en-US" b="1" dirty="0" smtClean="0"/>
              <a:t>Mass extinction</a:t>
            </a:r>
            <a:r>
              <a:rPr lang="en-US" dirty="0" smtClean="0"/>
              <a:t>- large amount of organisms die example of events that can cause this are </a:t>
            </a:r>
            <a:r>
              <a:rPr lang="en-US" b="1" dirty="0" smtClean="0"/>
              <a:t>volcanoes </a:t>
            </a:r>
            <a:r>
              <a:rPr lang="en-US" dirty="0" smtClean="0"/>
              <a:t>and</a:t>
            </a:r>
            <a:r>
              <a:rPr lang="en-US" b="1" dirty="0" smtClean="0"/>
              <a:t> asteroids</a:t>
            </a:r>
            <a:r>
              <a:rPr lang="en-US" dirty="0" smtClean="0"/>
              <a:t>.</a:t>
            </a:r>
          </a:p>
          <a:p>
            <a:pPr>
              <a:buNone/>
            </a:pPr>
            <a:r>
              <a:rPr lang="en-US" b="1" dirty="0" smtClean="0"/>
              <a:t>Natural selection/adaptation- </a:t>
            </a:r>
            <a:r>
              <a:rPr lang="en-US" dirty="0" smtClean="0"/>
              <a:t>organism change in response to their environment.(Darwin’s finches their beaks matched what they ate)</a:t>
            </a:r>
          </a:p>
          <a:p>
            <a:pPr>
              <a:buNone/>
            </a:pPr>
            <a:r>
              <a:rPr lang="en-US" dirty="0" smtClean="0"/>
              <a:t>The greater the diversity the greater the chances are for that species to survive during environmental changes.</a:t>
            </a:r>
          </a:p>
          <a:p>
            <a:pPr>
              <a:buNone/>
            </a:pPr>
            <a:r>
              <a:rPr lang="en-US" dirty="0" smtClean="0"/>
              <a:t>Those traits that increase survival are passed on from generation to generation.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Test taking strategies </a:t>
            </a:r>
            <a:endParaRPr lang="en-US" dirty="0"/>
          </a:p>
        </p:txBody>
      </p:sp>
      <p:sp>
        <p:nvSpPr>
          <p:cNvPr id="3" name="Content Placeholder 2"/>
          <p:cNvSpPr>
            <a:spLocks noGrp="1"/>
          </p:cNvSpPr>
          <p:nvPr>
            <p:ph idx="1"/>
          </p:nvPr>
        </p:nvSpPr>
        <p:spPr>
          <a:xfrm>
            <a:off x="228600" y="914400"/>
            <a:ext cx="8763000" cy="5943600"/>
          </a:xfrm>
        </p:spPr>
        <p:txBody>
          <a:bodyPr>
            <a:normAutofit/>
          </a:bodyPr>
          <a:lstStyle/>
          <a:p>
            <a:pPr>
              <a:buNone/>
            </a:pPr>
            <a:r>
              <a:rPr lang="en-US" sz="1800" dirty="0" smtClean="0"/>
              <a:t>The information that we will cover is all review. You have seen it before. </a:t>
            </a:r>
          </a:p>
          <a:p>
            <a:pPr>
              <a:buNone/>
            </a:pPr>
            <a:r>
              <a:rPr lang="en-US" sz="1800" dirty="0" smtClean="0"/>
              <a:t>Today we are working on answering higher level thinking questions from past material. </a:t>
            </a:r>
          </a:p>
          <a:p>
            <a:pPr>
              <a:buNone/>
            </a:pPr>
            <a:r>
              <a:rPr lang="en-US" sz="1800" dirty="0" smtClean="0"/>
              <a:t>Things you need to do. You should be able to answer the questions and provide a justification. Showing justification shows true mastery.</a:t>
            </a:r>
            <a:endParaRPr lang="en-US" sz="1400" dirty="0" smtClean="0"/>
          </a:p>
          <a:p>
            <a:pPr>
              <a:buNone/>
            </a:pPr>
            <a:r>
              <a:rPr lang="en-US" sz="1400" dirty="0" smtClean="0"/>
              <a:t> </a:t>
            </a:r>
            <a:endParaRPr lang="en-US" sz="1800" dirty="0" smtClean="0"/>
          </a:p>
          <a:p>
            <a:pPr marL="514350" indent="-514350">
              <a:buAutoNum type="arabicPeriod"/>
            </a:pPr>
            <a:r>
              <a:rPr lang="en-US" sz="1800" dirty="0" smtClean="0"/>
              <a:t>Read the entire question</a:t>
            </a:r>
          </a:p>
          <a:p>
            <a:pPr marL="514350" indent="-514350">
              <a:buAutoNum type="arabicPeriod"/>
            </a:pPr>
            <a:r>
              <a:rPr lang="en-US" sz="1800" dirty="0" smtClean="0"/>
              <a:t>Read ALL the answer choices.</a:t>
            </a:r>
          </a:p>
          <a:p>
            <a:pPr marL="514350" indent="-514350">
              <a:buAutoNum type="arabicPeriod"/>
            </a:pPr>
            <a:r>
              <a:rPr lang="en-US" sz="1800" dirty="0" smtClean="0"/>
              <a:t>Highlight key vocabulary words and context clues. What is the question really asking you?</a:t>
            </a:r>
          </a:p>
          <a:p>
            <a:pPr marL="514350" indent="-514350">
              <a:buAutoNum type="arabicPeriod"/>
            </a:pPr>
            <a:r>
              <a:rPr lang="en-US" sz="1800" dirty="0" smtClean="0"/>
              <a:t>Process of elimination. You should be able to cross out at least 2 incorrect response. This will increase your chances of selecting the correct response.</a:t>
            </a:r>
          </a:p>
          <a:p>
            <a:pPr marL="514350" indent="-514350">
              <a:buAutoNum type="arabicPeriod"/>
            </a:pPr>
            <a:r>
              <a:rPr lang="en-US" sz="1800" dirty="0" smtClean="0"/>
              <a:t>Pick the best answer. </a:t>
            </a:r>
          </a:p>
          <a:p>
            <a:pPr marL="514350" indent="-514350">
              <a:buAutoNum type="arabicPeriod"/>
            </a:pPr>
            <a:r>
              <a:rPr lang="en-US" sz="1800" dirty="0" smtClean="0"/>
              <a:t>If you can’t answer the question skip it and move on to the next.</a:t>
            </a:r>
          </a:p>
          <a:p>
            <a:pPr marL="514350" indent="-514350">
              <a:buAutoNum type="arabicPeriod"/>
            </a:pPr>
            <a:r>
              <a:rPr lang="en-US" sz="1800" dirty="0" smtClean="0"/>
              <a:t> When you are done go back and answer the questions you did not. </a:t>
            </a:r>
          </a:p>
          <a:p>
            <a:pPr marL="514350" indent="-514350">
              <a:buAutoNum type="arabicPeriod"/>
            </a:pPr>
            <a:r>
              <a:rPr lang="en-US" sz="1800" dirty="0" smtClean="0"/>
              <a:t>DO NOT LEAVE ANY BLANKS!!!!! </a:t>
            </a:r>
          </a:p>
          <a:p>
            <a:pPr marL="514350" indent="-514350">
              <a:buAutoNum type="arabicPeriod"/>
            </a:pPr>
            <a:r>
              <a:rPr lang="en-US" sz="1800" dirty="0" smtClean="0"/>
              <a:t>If you finish early, please go back and check your answers. </a:t>
            </a:r>
          </a:p>
          <a:p>
            <a:pPr marL="514350" indent="-514350">
              <a:buAutoNum type="arabicPeriod"/>
            </a:pP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cstate="print"/>
          <a:srcRect l="23426" t="23958" r="50220" b="13542"/>
          <a:stretch>
            <a:fillRect/>
          </a:stretch>
        </p:blipFill>
        <p:spPr bwMode="auto">
          <a:xfrm>
            <a:off x="1143000" y="-1"/>
            <a:ext cx="5181600"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l="29868" t="54167" r="26208" b="17708"/>
          <a:stretch>
            <a:fillRect/>
          </a:stretch>
        </p:blipFill>
        <p:spPr bwMode="auto">
          <a:xfrm>
            <a:off x="0" y="914400"/>
            <a:ext cx="8890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1"/>
            <a:ext cx="8458200" cy="3352800"/>
          </a:xfrm>
        </p:spPr>
        <p:txBody>
          <a:bodyPr>
            <a:normAutofit fontScale="92500" lnSpcReduction="20000"/>
          </a:bodyPr>
          <a:lstStyle/>
          <a:p>
            <a:pPr>
              <a:spcBef>
                <a:spcPts val="0"/>
              </a:spcBef>
              <a:buNone/>
            </a:pPr>
            <a:r>
              <a:rPr lang="en-US" dirty="0" smtClean="0"/>
              <a:t>Which best explains why some species of animals</a:t>
            </a:r>
          </a:p>
          <a:p>
            <a:pPr>
              <a:spcBef>
                <a:spcPts val="0"/>
              </a:spcBef>
              <a:buNone/>
            </a:pPr>
            <a:r>
              <a:rPr lang="en-US" dirty="0" smtClean="0"/>
              <a:t>are found living only in </a:t>
            </a:r>
            <a:r>
              <a:rPr lang="en-US" dirty="0"/>
              <a:t>c</a:t>
            </a:r>
            <a:r>
              <a:rPr lang="en-US" dirty="0" smtClean="0"/>
              <a:t>ertain groups of islands</a:t>
            </a:r>
          </a:p>
          <a:p>
            <a:pPr>
              <a:spcBef>
                <a:spcPts val="0"/>
              </a:spcBef>
              <a:buNone/>
            </a:pPr>
            <a:r>
              <a:rPr lang="en-US" dirty="0" smtClean="0"/>
              <a:t>and nowhere else in the world?</a:t>
            </a:r>
          </a:p>
          <a:p>
            <a:pPr>
              <a:spcBef>
                <a:spcPts val="0"/>
              </a:spcBef>
              <a:buNone/>
            </a:pPr>
            <a:endParaRPr lang="en-US" dirty="0"/>
          </a:p>
          <a:p>
            <a:pPr marL="514350" indent="-514350">
              <a:spcBef>
                <a:spcPts val="0"/>
              </a:spcBef>
              <a:buAutoNum type="alphaUcPeriod"/>
            </a:pPr>
            <a:r>
              <a:rPr lang="en-US" dirty="0" smtClean="0"/>
              <a:t>The islands have similar climates.</a:t>
            </a:r>
          </a:p>
          <a:p>
            <a:pPr marL="514350" indent="-514350">
              <a:spcBef>
                <a:spcPts val="0"/>
              </a:spcBef>
              <a:buAutoNum type="alphaUcPeriod"/>
            </a:pPr>
            <a:r>
              <a:rPr lang="en-US" dirty="0" smtClean="0"/>
              <a:t>The islands are geographically isolated</a:t>
            </a:r>
          </a:p>
          <a:p>
            <a:pPr marL="514350" indent="-514350">
              <a:spcBef>
                <a:spcPts val="0"/>
              </a:spcBef>
              <a:buAutoNum type="alphaUcPeriod"/>
            </a:pPr>
            <a:r>
              <a:rPr lang="en-US" dirty="0" smtClean="0"/>
              <a:t>There are few natural predators found there.</a:t>
            </a:r>
          </a:p>
          <a:p>
            <a:pPr marL="514350" indent="-514350">
              <a:spcBef>
                <a:spcPts val="0"/>
              </a:spcBef>
              <a:buAutoNum type="alphaUcPeriod"/>
            </a:pPr>
            <a:r>
              <a:rPr lang="en-US" dirty="0" smtClean="0"/>
              <a:t>The food these animals eat is only found there.</a:t>
            </a:r>
            <a:endParaRPr lang="en-US" dirty="0"/>
          </a:p>
        </p:txBody>
      </p:sp>
      <p:pic>
        <p:nvPicPr>
          <p:cNvPr id="2" name="Picture 1"/>
          <p:cNvPicPr>
            <a:picLocks noChangeAspect="1"/>
          </p:cNvPicPr>
          <p:nvPr/>
        </p:nvPicPr>
        <p:blipFill>
          <a:blip r:embed="rId3" cstate="print"/>
          <a:stretch>
            <a:fillRect/>
          </a:stretch>
        </p:blipFill>
        <p:spPr>
          <a:xfrm>
            <a:off x="228600" y="3699362"/>
            <a:ext cx="7239000" cy="285383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l="16398" t="34375" r="50805" b="8333"/>
          <a:stretch>
            <a:fillRect/>
          </a:stretch>
        </p:blipFill>
        <p:spPr bwMode="auto">
          <a:xfrm>
            <a:off x="1066800" y="197304"/>
            <a:ext cx="6781800" cy="6660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Atomic Structure</a:t>
            </a:r>
            <a:endParaRPr lang="en-US" dirty="0"/>
          </a:p>
        </p:txBody>
      </p:sp>
      <p:sp>
        <p:nvSpPr>
          <p:cNvPr id="3" name="Content Placeholder 2"/>
          <p:cNvSpPr>
            <a:spLocks noGrp="1"/>
          </p:cNvSpPr>
          <p:nvPr>
            <p:ph idx="1"/>
          </p:nvPr>
        </p:nvSpPr>
        <p:spPr>
          <a:xfrm>
            <a:off x="381000" y="990600"/>
            <a:ext cx="8229600" cy="4525963"/>
          </a:xfrm>
        </p:spPr>
        <p:txBody>
          <a:bodyPr>
            <a:normAutofit/>
          </a:bodyPr>
          <a:lstStyle/>
          <a:p>
            <a:pPr>
              <a:buNone/>
            </a:pPr>
            <a:r>
              <a:rPr lang="en-US" sz="1600" dirty="0" smtClean="0"/>
              <a:t>Elements are made up of atoms. Elements can be found on the periodic table </a:t>
            </a:r>
            <a:r>
              <a:rPr lang="en-US" sz="1200" dirty="0" smtClean="0">
                <a:solidFill>
                  <a:srgbClr val="FF0000"/>
                </a:solidFill>
              </a:rPr>
              <a:t>(YOU WILL HAVE ONE FOR THE EOG)</a:t>
            </a:r>
          </a:p>
          <a:p>
            <a:pPr>
              <a:buNone/>
            </a:pPr>
            <a:r>
              <a:rPr lang="en-US" sz="1600" b="1" dirty="0" smtClean="0"/>
              <a:t>Formulas</a:t>
            </a:r>
          </a:p>
          <a:p>
            <a:pPr>
              <a:buNone/>
            </a:pPr>
            <a:r>
              <a:rPr lang="en-US" sz="1600" b="1" dirty="0" smtClean="0"/>
              <a:t>Atomic # (TOP #)= # protons</a:t>
            </a:r>
          </a:p>
          <a:p>
            <a:pPr>
              <a:buNone/>
            </a:pPr>
            <a:r>
              <a:rPr lang="en-US" sz="1600" b="1" dirty="0" smtClean="0"/>
              <a:t># protons = #electrons</a:t>
            </a:r>
          </a:p>
          <a:p>
            <a:pPr>
              <a:buNone/>
            </a:pPr>
            <a:r>
              <a:rPr lang="en-US" sz="1600" b="1" dirty="0" smtClean="0"/>
              <a:t>Mass#(bottom#)= # protons + # neutrons</a:t>
            </a:r>
          </a:p>
          <a:p>
            <a:pPr>
              <a:buNone/>
            </a:pPr>
            <a:r>
              <a:rPr lang="en-US" sz="1600" b="1" dirty="0" smtClean="0"/>
              <a:t>*** to calculate # neutrons = Mass# - Atomic #</a:t>
            </a:r>
          </a:p>
          <a:p>
            <a:pPr>
              <a:buNone/>
            </a:pPr>
            <a:endParaRPr lang="en-US" sz="1400" b="1" dirty="0" smtClean="0"/>
          </a:p>
          <a:p>
            <a:pPr>
              <a:buNone/>
            </a:pPr>
            <a:endParaRPr lang="en-US" sz="1400" b="1" dirty="0" smtClean="0"/>
          </a:p>
          <a:p>
            <a:pPr>
              <a:buNone/>
            </a:pPr>
            <a:endParaRPr lang="en-US" sz="1400" b="1" dirty="0" smtClean="0">
              <a:solidFill>
                <a:srgbClr val="FF0000"/>
              </a:solidFill>
            </a:endParaRPr>
          </a:p>
          <a:p>
            <a:pPr>
              <a:buNone/>
            </a:pPr>
            <a:endParaRPr lang="en-US" sz="1800" b="1" dirty="0"/>
          </a:p>
        </p:txBody>
      </p:sp>
      <p:graphicFrame>
        <p:nvGraphicFramePr>
          <p:cNvPr id="5" name="Table 4"/>
          <p:cNvGraphicFramePr>
            <a:graphicFrameLocks noGrp="1"/>
          </p:cNvGraphicFramePr>
          <p:nvPr>
            <p:extLst>
              <p:ext uri="{D42A27DB-BD31-4B8C-83A1-F6EECF244321}">
                <p14:modId xmlns:p14="http://schemas.microsoft.com/office/powerpoint/2010/main" val="2292888574"/>
              </p:ext>
            </p:extLst>
          </p:nvPr>
        </p:nvGraphicFramePr>
        <p:xfrm>
          <a:off x="152400" y="3276600"/>
          <a:ext cx="8839200" cy="3048000"/>
        </p:xfrm>
        <a:graphic>
          <a:graphicData uri="http://schemas.openxmlformats.org/drawingml/2006/table">
            <a:tbl>
              <a:tblPr firstRow="1" bandRow="1">
                <a:tableStyleId>{5C22544A-7EE6-4342-B048-85BDC9FD1C3A}</a:tableStyleId>
              </a:tblPr>
              <a:tblGrid>
                <a:gridCol w="2946400"/>
                <a:gridCol w="2946400"/>
                <a:gridCol w="2946400"/>
              </a:tblGrid>
              <a:tr h="370840">
                <a:tc>
                  <a:txBody>
                    <a:bodyPr/>
                    <a:lstStyle/>
                    <a:p>
                      <a:r>
                        <a:rPr lang="en-US" sz="2200" dirty="0" smtClean="0"/>
                        <a:t>Subatomic Particle</a:t>
                      </a:r>
                      <a:endParaRPr lang="en-US" sz="2200" dirty="0"/>
                    </a:p>
                  </a:txBody>
                  <a:tcPr/>
                </a:tc>
                <a:tc>
                  <a:txBody>
                    <a:bodyPr/>
                    <a:lstStyle/>
                    <a:p>
                      <a:r>
                        <a:rPr lang="en-US" sz="2200" dirty="0" smtClean="0"/>
                        <a:t>Charge</a:t>
                      </a:r>
                      <a:endParaRPr lang="en-US" sz="2200" dirty="0"/>
                    </a:p>
                  </a:txBody>
                  <a:tcPr/>
                </a:tc>
                <a:tc>
                  <a:txBody>
                    <a:bodyPr/>
                    <a:lstStyle/>
                    <a:p>
                      <a:r>
                        <a:rPr lang="en-US" sz="2200" dirty="0" smtClean="0"/>
                        <a:t>Location</a:t>
                      </a:r>
                      <a:endParaRPr lang="en-US" sz="2200" dirty="0"/>
                    </a:p>
                  </a:txBody>
                  <a:tcPr/>
                </a:tc>
              </a:tr>
              <a:tr h="370840">
                <a:tc>
                  <a:txBody>
                    <a:bodyPr/>
                    <a:lstStyle/>
                    <a:p>
                      <a:r>
                        <a:rPr lang="en-US" sz="2200" dirty="0" smtClean="0"/>
                        <a:t>Proton </a:t>
                      </a:r>
                      <a:endParaRPr lang="en-US" sz="2200" dirty="0"/>
                    </a:p>
                  </a:txBody>
                  <a:tcPr/>
                </a:tc>
                <a:tc>
                  <a:txBody>
                    <a:bodyPr/>
                    <a:lstStyle/>
                    <a:p>
                      <a:r>
                        <a:rPr lang="en-US" sz="2200" dirty="0" smtClean="0"/>
                        <a:t>Positive</a:t>
                      </a:r>
                      <a:r>
                        <a:rPr lang="en-US" sz="2200" baseline="0" dirty="0" smtClean="0"/>
                        <a:t> charge </a:t>
                      </a:r>
                      <a:endParaRPr lang="en-US" sz="2200" dirty="0"/>
                    </a:p>
                  </a:txBody>
                  <a:tcPr/>
                </a:tc>
                <a:tc>
                  <a:txBody>
                    <a:bodyPr/>
                    <a:lstStyle/>
                    <a:p>
                      <a:r>
                        <a:rPr lang="en-US" sz="2200" dirty="0" smtClean="0"/>
                        <a:t>Located</a:t>
                      </a:r>
                      <a:r>
                        <a:rPr lang="en-US" sz="2200" baseline="0" dirty="0" smtClean="0"/>
                        <a:t> inside of the nucleus</a:t>
                      </a:r>
                      <a:endParaRPr lang="en-US" sz="2200" dirty="0"/>
                    </a:p>
                  </a:txBody>
                  <a:tcPr/>
                </a:tc>
              </a:tr>
              <a:tr h="370840">
                <a:tc>
                  <a:txBody>
                    <a:bodyPr/>
                    <a:lstStyle/>
                    <a:p>
                      <a:r>
                        <a:rPr lang="en-US" sz="2200" dirty="0" smtClean="0"/>
                        <a:t>Neutron </a:t>
                      </a:r>
                      <a:endParaRPr lang="en-US" sz="2200" dirty="0"/>
                    </a:p>
                  </a:txBody>
                  <a:tcPr/>
                </a:tc>
                <a:tc>
                  <a:txBody>
                    <a:bodyPr/>
                    <a:lstStyle/>
                    <a:p>
                      <a:r>
                        <a:rPr lang="en-US" sz="2200" dirty="0" smtClean="0"/>
                        <a:t>No charge/neutral</a:t>
                      </a:r>
                      <a:r>
                        <a:rPr lang="en-US" sz="2200" baseline="0" dirty="0" smtClean="0"/>
                        <a:t> </a:t>
                      </a:r>
                      <a:endParaRPr lang="en-US" sz="2200" dirty="0"/>
                    </a:p>
                  </a:txBody>
                  <a:tcPr/>
                </a:tc>
                <a:tc>
                  <a:txBody>
                    <a:bodyPr/>
                    <a:lstStyle/>
                    <a:p>
                      <a:r>
                        <a:rPr lang="en-US" sz="2200" dirty="0" smtClean="0"/>
                        <a:t>Located inside of the nucleus</a:t>
                      </a:r>
                      <a:endParaRPr lang="en-US" sz="2200" dirty="0"/>
                    </a:p>
                  </a:txBody>
                  <a:tcPr/>
                </a:tc>
              </a:tr>
              <a:tr h="370840">
                <a:tc>
                  <a:txBody>
                    <a:bodyPr/>
                    <a:lstStyle/>
                    <a:p>
                      <a:r>
                        <a:rPr lang="en-US" sz="2200" dirty="0" smtClean="0"/>
                        <a:t>Electron</a:t>
                      </a:r>
                      <a:endParaRPr lang="en-US" sz="2200" dirty="0"/>
                    </a:p>
                  </a:txBody>
                  <a:tcPr/>
                </a:tc>
                <a:tc>
                  <a:txBody>
                    <a:bodyPr/>
                    <a:lstStyle/>
                    <a:p>
                      <a:r>
                        <a:rPr lang="en-US" sz="2200" dirty="0" smtClean="0"/>
                        <a:t>Negative charge </a:t>
                      </a:r>
                      <a:endParaRPr lang="en-US" sz="2200" dirty="0"/>
                    </a:p>
                  </a:txBody>
                  <a:tcPr/>
                </a:tc>
                <a:tc>
                  <a:txBody>
                    <a:bodyPr/>
                    <a:lstStyle/>
                    <a:p>
                      <a:r>
                        <a:rPr lang="en-US" sz="2200" dirty="0" smtClean="0"/>
                        <a:t>Outside</a:t>
                      </a:r>
                      <a:r>
                        <a:rPr lang="en-US" sz="2200" baseline="0" dirty="0" smtClean="0"/>
                        <a:t> the nucleus</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b="1" dirty="0" smtClean="0"/>
              <a:t>Periodic Table review </a:t>
            </a:r>
            <a:endParaRPr lang="en-US" b="1" dirty="0"/>
          </a:p>
        </p:txBody>
      </p:sp>
      <p:sp>
        <p:nvSpPr>
          <p:cNvPr id="3" name="Content Placeholder 2"/>
          <p:cNvSpPr>
            <a:spLocks noGrp="1"/>
          </p:cNvSpPr>
          <p:nvPr>
            <p:ph idx="1"/>
          </p:nvPr>
        </p:nvSpPr>
        <p:spPr>
          <a:xfrm>
            <a:off x="304800" y="838200"/>
            <a:ext cx="8610600" cy="5791200"/>
          </a:xfrm>
        </p:spPr>
        <p:txBody>
          <a:bodyPr>
            <a:normAutofit/>
          </a:bodyPr>
          <a:lstStyle/>
          <a:p>
            <a:r>
              <a:rPr lang="en-US" sz="1600" b="1" dirty="0" smtClean="0"/>
              <a:t>Elements</a:t>
            </a:r>
            <a:r>
              <a:rPr lang="en-US" sz="1600" dirty="0" smtClean="0"/>
              <a:t> in the same </a:t>
            </a:r>
            <a:r>
              <a:rPr lang="en-US" sz="1600" b="1" dirty="0" smtClean="0"/>
              <a:t>groups(vertical column)</a:t>
            </a:r>
            <a:r>
              <a:rPr lang="en-US" sz="1600" dirty="0" smtClean="0"/>
              <a:t> react and behave similarly. </a:t>
            </a:r>
          </a:p>
          <a:p>
            <a:r>
              <a:rPr lang="en-US" sz="1600" dirty="0" smtClean="0"/>
              <a:t>Elements are given a symbol including a capital letter and sometimes a lower case letter. EXAMPLE C –Carbon and Co-Cobalt </a:t>
            </a:r>
          </a:p>
          <a:p>
            <a:r>
              <a:rPr lang="en-US" sz="1600" dirty="0" smtClean="0"/>
              <a:t>Important groups: </a:t>
            </a:r>
            <a:r>
              <a:rPr lang="en-US" sz="1600" dirty="0" smtClean="0">
                <a:solidFill>
                  <a:srgbClr val="FF0000"/>
                </a:solidFill>
              </a:rPr>
              <a:t>1- alkali metal most reactive</a:t>
            </a:r>
            <a:r>
              <a:rPr lang="en-US" sz="1600" dirty="0" smtClean="0"/>
              <a:t>,2 alkaline metals,17-halogens,</a:t>
            </a:r>
            <a:r>
              <a:rPr lang="en-US" sz="1600" dirty="0" smtClean="0">
                <a:solidFill>
                  <a:srgbClr val="FF0000"/>
                </a:solidFill>
              </a:rPr>
              <a:t>18-noble gases (inert not to react).</a:t>
            </a:r>
          </a:p>
          <a:p>
            <a:endParaRPr lang="en-US" sz="2500" dirty="0" smtClean="0">
              <a:solidFill>
                <a:srgbClr val="FF0000"/>
              </a:solidFill>
            </a:endParaRPr>
          </a:p>
          <a:p>
            <a:endParaRPr lang="en-US" sz="2500"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p>
          <a:p>
            <a:endParaRPr lang="en-US" dirty="0" smtClean="0"/>
          </a:p>
          <a:p>
            <a:r>
              <a:rPr lang="en-US" sz="1600" dirty="0" smtClean="0"/>
              <a:t>Most of the elements are metals.</a:t>
            </a:r>
            <a:endParaRPr lang="en-US" sz="1600" dirty="0" smtClean="0">
              <a:solidFill>
                <a:srgbClr val="FF0000"/>
              </a:solidFill>
            </a:endParaRPr>
          </a:p>
          <a:p>
            <a:r>
              <a:rPr lang="en-US" sz="1600" dirty="0" smtClean="0"/>
              <a:t>Elements are :</a:t>
            </a:r>
            <a:r>
              <a:rPr lang="en-US" sz="1600" b="1" dirty="0" smtClean="0"/>
              <a:t>natural </a:t>
            </a:r>
            <a:r>
              <a:rPr lang="en-US" sz="1600" dirty="0" smtClean="0"/>
              <a:t>(occur in nature) or </a:t>
            </a:r>
            <a:r>
              <a:rPr lang="en-US" sz="1600" b="1" dirty="0" smtClean="0"/>
              <a:t>synthetic</a:t>
            </a:r>
            <a:r>
              <a:rPr lang="en-US" sz="1600" dirty="0" smtClean="0"/>
              <a:t> (man-made) synthetic elements are the group at the bottom.</a:t>
            </a:r>
          </a:p>
          <a:p>
            <a:pPr>
              <a:buNone/>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02377614"/>
              </p:ext>
            </p:extLst>
          </p:nvPr>
        </p:nvGraphicFramePr>
        <p:xfrm>
          <a:off x="1524000" y="2270760"/>
          <a:ext cx="5562600" cy="2606040"/>
        </p:xfrm>
        <a:graphic>
          <a:graphicData uri="http://schemas.openxmlformats.org/drawingml/2006/table">
            <a:tbl>
              <a:tblPr firstRow="1" bandRow="1">
                <a:tableStyleId>{5C22544A-7EE6-4342-B048-85BDC9FD1C3A}</a:tableStyleId>
              </a:tblPr>
              <a:tblGrid>
                <a:gridCol w="1854200"/>
                <a:gridCol w="1854200"/>
                <a:gridCol w="1854200"/>
              </a:tblGrid>
              <a:tr h="581794">
                <a:tc>
                  <a:txBody>
                    <a:bodyPr/>
                    <a:lstStyle/>
                    <a:p>
                      <a:r>
                        <a:rPr lang="en-US" sz="2100" dirty="0" smtClean="0"/>
                        <a:t>Group 1</a:t>
                      </a:r>
                      <a:endParaRPr lang="en-US" sz="2100" dirty="0"/>
                    </a:p>
                  </a:txBody>
                  <a:tcPr/>
                </a:tc>
                <a:tc>
                  <a:txBody>
                    <a:bodyPr/>
                    <a:lstStyle/>
                    <a:p>
                      <a:r>
                        <a:rPr lang="en-US" sz="2100" dirty="0" smtClean="0"/>
                        <a:t>Alkali Metals </a:t>
                      </a:r>
                      <a:endParaRPr lang="en-US" sz="2100" dirty="0"/>
                    </a:p>
                  </a:txBody>
                  <a:tcPr/>
                </a:tc>
                <a:tc>
                  <a:txBody>
                    <a:bodyPr/>
                    <a:lstStyle/>
                    <a:p>
                      <a:r>
                        <a:rPr lang="en-US" sz="2100" dirty="0" smtClean="0"/>
                        <a:t>Most reactive </a:t>
                      </a:r>
                      <a:endParaRPr lang="en-US" sz="2100" dirty="0"/>
                    </a:p>
                  </a:txBody>
                  <a:tcPr/>
                </a:tc>
              </a:tr>
              <a:tr h="581794">
                <a:tc>
                  <a:txBody>
                    <a:bodyPr/>
                    <a:lstStyle/>
                    <a:p>
                      <a:r>
                        <a:rPr lang="en-US" sz="2100" dirty="0" smtClean="0"/>
                        <a:t>Group 2</a:t>
                      </a:r>
                      <a:endParaRPr lang="en-US" sz="2100" dirty="0"/>
                    </a:p>
                  </a:txBody>
                  <a:tcPr/>
                </a:tc>
                <a:tc>
                  <a:txBody>
                    <a:bodyPr/>
                    <a:lstStyle/>
                    <a:p>
                      <a:r>
                        <a:rPr lang="en-US" sz="2100" dirty="0" smtClean="0"/>
                        <a:t>Alkaline Metals</a:t>
                      </a:r>
                      <a:endParaRPr lang="en-US" sz="2100" dirty="0"/>
                    </a:p>
                  </a:txBody>
                  <a:tcPr/>
                </a:tc>
                <a:tc>
                  <a:txBody>
                    <a:bodyPr/>
                    <a:lstStyle/>
                    <a:p>
                      <a:r>
                        <a:rPr lang="en-US" sz="2100" dirty="0" smtClean="0"/>
                        <a:t>Reactive</a:t>
                      </a:r>
                      <a:endParaRPr lang="en-US" sz="2100" dirty="0"/>
                    </a:p>
                  </a:txBody>
                  <a:tcPr/>
                </a:tc>
              </a:tr>
              <a:tr h="327259">
                <a:tc>
                  <a:txBody>
                    <a:bodyPr/>
                    <a:lstStyle/>
                    <a:p>
                      <a:r>
                        <a:rPr lang="en-US" sz="2100" dirty="0" smtClean="0"/>
                        <a:t>Group 17</a:t>
                      </a:r>
                      <a:endParaRPr lang="en-US" sz="2100" dirty="0"/>
                    </a:p>
                  </a:txBody>
                  <a:tcPr/>
                </a:tc>
                <a:tc>
                  <a:txBody>
                    <a:bodyPr/>
                    <a:lstStyle/>
                    <a:p>
                      <a:r>
                        <a:rPr lang="en-US" sz="2100" dirty="0" smtClean="0"/>
                        <a:t>Halogens</a:t>
                      </a:r>
                      <a:endParaRPr lang="en-US" sz="2100" dirty="0"/>
                    </a:p>
                  </a:txBody>
                  <a:tcPr/>
                </a:tc>
                <a:tc>
                  <a:txBody>
                    <a:bodyPr/>
                    <a:lstStyle/>
                    <a:p>
                      <a:r>
                        <a:rPr lang="en-US" sz="2100" dirty="0" smtClean="0"/>
                        <a:t>Example </a:t>
                      </a:r>
                      <a:r>
                        <a:rPr lang="en-US" sz="2100" dirty="0" err="1" smtClean="0"/>
                        <a:t>Cl</a:t>
                      </a:r>
                      <a:endParaRPr lang="en-US" sz="2100" dirty="0"/>
                    </a:p>
                  </a:txBody>
                  <a:tcPr/>
                </a:tc>
              </a:tr>
              <a:tr h="581794">
                <a:tc>
                  <a:txBody>
                    <a:bodyPr/>
                    <a:lstStyle/>
                    <a:p>
                      <a:r>
                        <a:rPr lang="en-US" sz="2100" dirty="0" smtClean="0"/>
                        <a:t>Group 18</a:t>
                      </a:r>
                      <a:endParaRPr lang="en-US" sz="2100" dirty="0"/>
                    </a:p>
                  </a:txBody>
                  <a:tcPr/>
                </a:tc>
                <a:tc>
                  <a:txBody>
                    <a:bodyPr/>
                    <a:lstStyle/>
                    <a:p>
                      <a:r>
                        <a:rPr lang="en-US" sz="2100" dirty="0" smtClean="0"/>
                        <a:t>Noble gas</a:t>
                      </a:r>
                      <a:endParaRPr lang="en-US" sz="2100" dirty="0"/>
                    </a:p>
                  </a:txBody>
                  <a:tcPr/>
                </a:tc>
                <a:tc>
                  <a:txBody>
                    <a:bodyPr/>
                    <a:lstStyle/>
                    <a:p>
                      <a:r>
                        <a:rPr lang="en-US" sz="2100" dirty="0" smtClean="0"/>
                        <a:t>Inert (not to react)</a:t>
                      </a:r>
                      <a:endParaRPr lang="en-US" sz="2100"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609600"/>
            <a:ext cx="8183880" cy="1051560"/>
          </a:xfrm>
        </p:spPr>
        <p:txBody>
          <a:bodyPr/>
          <a:lstStyle/>
          <a:p>
            <a:r>
              <a:rPr lang="en-US" dirty="0" smtClean="0"/>
              <a:t>Which is true for any element?</a:t>
            </a:r>
            <a:endParaRPr lang="en-US" dirty="0"/>
          </a:p>
        </p:txBody>
      </p:sp>
      <p:sp>
        <p:nvSpPr>
          <p:cNvPr id="3" name="Content Placeholder 2"/>
          <p:cNvSpPr>
            <a:spLocks noGrp="1"/>
          </p:cNvSpPr>
          <p:nvPr>
            <p:ph idx="1"/>
          </p:nvPr>
        </p:nvSpPr>
        <p:spPr>
          <a:xfrm>
            <a:off x="502920" y="2060448"/>
            <a:ext cx="8183880" cy="4187952"/>
          </a:xfrm>
        </p:spPr>
        <p:txBody>
          <a:bodyPr/>
          <a:lstStyle/>
          <a:p>
            <a:pPr marL="514350" indent="-514350">
              <a:buFont typeface="+mj-lt"/>
              <a:buAutoNum type="alphaUcPeriod"/>
            </a:pPr>
            <a:r>
              <a:rPr lang="en-US" dirty="0" smtClean="0"/>
              <a:t>Atomic number = number of protons + number of electrons</a:t>
            </a:r>
          </a:p>
          <a:p>
            <a:pPr marL="514350" indent="-514350">
              <a:buFont typeface="+mj-lt"/>
              <a:buAutoNum type="alphaUcPeriod"/>
            </a:pPr>
            <a:r>
              <a:rPr lang="en-US" dirty="0" smtClean="0"/>
              <a:t>Atomic number = number of protons</a:t>
            </a:r>
          </a:p>
          <a:p>
            <a:pPr marL="514350" indent="-514350">
              <a:buFont typeface="+mj-lt"/>
              <a:buAutoNum type="alphaUcPeriod"/>
            </a:pPr>
            <a:r>
              <a:rPr lang="en-US" dirty="0" smtClean="0"/>
              <a:t>Atomic number = number of protons + number of neutrons </a:t>
            </a:r>
          </a:p>
          <a:p>
            <a:pPr marL="514350" indent="-514350">
              <a:buFont typeface="+mj-lt"/>
              <a:buAutoNum type="alphaUcPeriod"/>
            </a:pPr>
            <a:r>
              <a:rPr lang="en-US" dirty="0" smtClean="0"/>
              <a:t>Atomic number = number of protons, electrons, and neutrons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692" y="609600"/>
            <a:ext cx="7290054" cy="1499616"/>
          </a:xfrm>
        </p:spPr>
        <p:txBody>
          <a:bodyPr/>
          <a:lstStyle/>
          <a:p>
            <a:r>
              <a:rPr lang="en-US" dirty="0" smtClean="0"/>
              <a:t>Which is true of all elements?</a:t>
            </a:r>
            <a:endParaRPr lang="en-US" dirty="0"/>
          </a:p>
        </p:txBody>
      </p:sp>
      <p:sp>
        <p:nvSpPr>
          <p:cNvPr id="3" name="Content Placeholder 2"/>
          <p:cNvSpPr>
            <a:spLocks noGrp="1"/>
          </p:cNvSpPr>
          <p:nvPr>
            <p:ph idx="1"/>
          </p:nvPr>
        </p:nvSpPr>
        <p:spPr>
          <a:xfrm>
            <a:off x="788691" y="2286000"/>
            <a:ext cx="7290055" cy="2667000"/>
          </a:xfrm>
        </p:spPr>
        <p:txBody>
          <a:bodyPr>
            <a:normAutofit fontScale="92500"/>
          </a:bodyPr>
          <a:lstStyle/>
          <a:p>
            <a:pPr marL="514350" indent="-514350">
              <a:buFont typeface="+mj-lt"/>
              <a:buAutoNum type="alphaUcPeriod"/>
            </a:pPr>
            <a:r>
              <a:rPr lang="en-US" dirty="0" smtClean="0"/>
              <a:t>They have no physical properties.</a:t>
            </a:r>
          </a:p>
          <a:p>
            <a:pPr marL="514350" indent="-514350">
              <a:buFont typeface="+mj-lt"/>
              <a:buAutoNum type="alphaUcPeriod"/>
            </a:pPr>
            <a:r>
              <a:rPr lang="en-US" dirty="0" smtClean="0"/>
              <a:t>They are solids at room temperature.</a:t>
            </a:r>
          </a:p>
          <a:p>
            <a:pPr marL="514350" indent="-514350">
              <a:buFont typeface="+mj-lt"/>
              <a:buAutoNum type="alphaUcPeriod"/>
            </a:pPr>
            <a:r>
              <a:rPr lang="en-US" dirty="0" smtClean="0"/>
              <a:t>They break down during chemical reactions.</a:t>
            </a:r>
          </a:p>
          <a:p>
            <a:pPr marL="514350" indent="-514350">
              <a:buFont typeface="+mj-lt"/>
              <a:buAutoNum type="alphaUcPeriod"/>
            </a:pPr>
            <a:r>
              <a:rPr lang="en-US" dirty="0" smtClean="0"/>
              <a:t>They are each composed of only kind of atom.</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240"/>
            <a:ext cx="8183880" cy="1051560"/>
          </a:xfrm>
        </p:spPr>
        <p:txBody>
          <a:bodyPr>
            <a:noAutofit/>
          </a:bodyPr>
          <a:lstStyle/>
          <a:p>
            <a:r>
              <a:rPr lang="en-US" sz="3000" dirty="0" smtClean="0"/>
              <a:t>What are the basic materials that form all living and nonliving substances through different combinations?</a:t>
            </a:r>
            <a:endParaRPr lang="en-US" sz="3000" dirty="0"/>
          </a:p>
        </p:txBody>
      </p:sp>
      <p:sp>
        <p:nvSpPr>
          <p:cNvPr id="3" name="Content Placeholder 2"/>
          <p:cNvSpPr>
            <a:spLocks noGrp="1"/>
          </p:cNvSpPr>
          <p:nvPr>
            <p:ph idx="1"/>
          </p:nvPr>
        </p:nvSpPr>
        <p:spPr>
          <a:xfrm>
            <a:off x="533400" y="2209800"/>
            <a:ext cx="8183880" cy="4187952"/>
          </a:xfrm>
        </p:spPr>
        <p:txBody>
          <a:bodyPr/>
          <a:lstStyle/>
          <a:p>
            <a:pPr marL="514350" indent="-514350">
              <a:buFont typeface="+mj-lt"/>
              <a:buAutoNum type="alphaUcPeriod"/>
            </a:pPr>
            <a:r>
              <a:rPr lang="en-US" dirty="0" smtClean="0"/>
              <a:t>Chemicals</a:t>
            </a:r>
          </a:p>
          <a:p>
            <a:pPr marL="514350" indent="-514350">
              <a:buFont typeface="+mj-lt"/>
              <a:buAutoNum type="alphaUcPeriod"/>
            </a:pPr>
            <a:r>
              <a:rPr lang="en-US" dirty="0" smtClean="0"/>
              <a:t>Compounds</a:t>
            </a:r>
          </a:p>
          <a:p>
            <a:pPr marL="514350" indent="-514350">
              <a:buFont typeface="+mj-lt"/>
              <a:buAutoNum type="alphaUcPeriod"/>
            </a:pPr>
            <a:r>
              <a:rPr lang="en-US" dirty="0" smtClean="0"/>
              <a:t>Elements</a:t>
            </a:r>
          </a:p>
          <a:p>
            <a:pPr marL="514350" indent="-514350">
              <a:buFont typeface="+mj-lt"/>
              <a:buAutoNum type="alphaUcPeriod"/>
            </a:pPr>
            <a:r>
              <a:rPr lang="en-US" dirty="0" smtClean="0"/>
              <a:t>Gases</a:t>
            </a:r>
          </a:p>
          <a:p>
            <a:pPr marL="514350" indent="-514350">
              <a:buFont typeface="+mj-lt"/>
              <a:buAutoNum type="alphaUcPeriod"/>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83880" cy="1051560"/>
          </a:xfrm>
        </p:spPr>
        <p:txBody>
          <a:bodyPr>
            <a:normAutofit fontScale="90000"/>
          </a:bodyPr>
          <a:lstStyle/>
          <a:p>
            <a:pPr lvl="0"/>
            <a:r>
              <a:rPr lang="en-US" dirty="0" smtClean="0"/>
              <a:t>What are electrons?</a:t>
            </a:r>
            <a:br>
              <a:rPr lang="en-US" dirty="0" smtClean="0"/>
            </a:br>
            <a:endParaRPr lang="en-US" dirty="0"/>
          </a:p>
        </p:txBody>
      </p:sp>
      <p:sp>
        <p:nvSpPr>
          <p:cNvPr id="3" name="Content Placeholder 2"/>
          <p:cNvSpPr>
            <a:spLocks noGrp="1"/>
          </p:cNvSpPr>
          <p:nvPr>
            <p:ph idx="1"/>
          </p:nvPr>
        </p:nvSpPr>
        <p:spPr>
          <a:xfrm>
            <a:off x="457200" y="1752600"/>
            <a:ext cx="8183880" cy="4187952"/>
          </a:xfrm>
        </p:spPr>
        <p:txBody>
          <a:bodyPr/>
          <a:lstStyle/>
          <a:p>
            <a:pPr>
              <a:buNone/>
            </a:pPr>
            <a:r>
              <a:rPr lang="en-US" dirty="0" smtClean="0"/>
              <a:t>	a. positively charged particles</a:t>
            </a:r>
          </a:p>
          <a:p>
            <a:pPr>
              <a:buNone/>
            </a:pPr>
            <a:r>
              <a:rPr lang="en-US" dirty="0" smtClean="0"/>
              <a:t>	b. negatively charged particles</a:t>
            </a:r>
          </a:p>
          <a:p>
            <a:pPr>
              <a:buNone/>
            </a:pPr>
            <a:r>
              <a:rPr lang="en-US" dirty="0" smtClean="0"/>
              <a:t>	c. particles with no charge</a:t>
            </a:r>
          </a:p>
          <a:p>
            <a:pPr>
              <a:buNone/>
            </a:pPr>
            <a:r>
              <a:rPr lang="en-US" dirty="0" smtClean="0"/>
              <a:t>	d. particles whose charge can change</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76200"/>
            <a:ext cx="8183880" cy="1051560"/>
          </a:xfrm>
        </p:spPr>
        <p:txBody>
          <a:bodyPr/>
          <a:lstStyle/>
          <a:p>
            <a:r>
              <a:rPr lang="en-US" b="1" dirty="0" smtClean="0"/>
              <a:t>Law of Superposition</a:t>
            </a:r>
            <a:endParaRPr lang="en-US" b="1" dirty="0"/>
          </a:p>
        </p:txBody>
      </p:sp>
      <p:sp>
        <p:nvSpPr>
          <p:cNvPr id="3" name="Content Placeholder 2"/>
          <p:cNvSpPr>
            <a:spLocks noGrp="1"/>
          </p:cNvSpPr>
          <p:nvPr>
            <p:ph idx="1"/>
          </p:nvPr>
        </p:nvSpPr>
        <p:spPr>
          <a:xfrm>
            <a:off x="502920" y="1527048"/>
            <a:ext cx="8183880" cy="4187952"/>
          </a:xfrm>
        </p:spPr>
        <p:txBody>
          <a:bodyPr>
            <a:normAutofit fontScale="92500" lnSpcReduction="20000"/>
          </a:bodyPr>
          <a:lstStyle/>
          <a:p>
            <a:pPr>
              <a:buNone/>
            </a:pPr>
            <a:r>
              <a:rPr lang="en-US" b="1" dirty="0" smtClean="0"/>
              <a:t>Law of superposition </a:t>
            </a:r>
            <a:r>
              <a:rPr lang="en-US" dirty="0" smtClean="0"/>
              <a:t>states that the older layer is on the bottom and the younger is on top.</a:t>
            </a:r>
          </a:p>
          <a:p>
            <a:pPr>
              <a:buNone/>
            </a:pPr>
            <a:endParaRPr lang="en-US" dirty="0" smtClean="0"/>
          </a:p>
          <a:p>
            <a:pPr>
              <a:buNone/>
            </a:pPr>
            <a:r>
              <a:rPr lang="en-US" b="1" dirty="0" smtClean="0"/>
              <a:t>Unconformity</a:t>
            </a:r>
            <a:r>
              <a:rPr lang="en-US" dirty="0" smtClean="0"/>
              <a:t>- a layer of missing rock caused by </a:t>
            </a:r>
            <a:r>
              <a:rPr lang="en-US" b="1" dirty="0" smtClean="0"/>
              <a:t>erosion (if it takes place)</a:t>
            </a:r>
            <a:r>
              <a:rPr lang="en-US" dirty="0" smtClean="0"/>
              <a:t> or </a:t>
            </a:r>
            <a:r>
              <a:rPr lang="en-US" b="1" dirty="0" smtClean="0"/>
              <a:t>deposition (if it is not taking place)</a:t>
            </a:r>
            <a:r>
              <a:rPr lang="en-US" dirty="0" smtClean="0"/>
              <a:t>. </a:t>
            </a:r>
          </a:p>
          <a:p>
            <a:pPr>
              <a:buNone/>
            </a:pPr>
            <a:endParaRPr lang="en-US" dirty="0" smtClean="0"/>
          </a:p>
          <a:p>
            <a:pPr>
              <a:buNone/>
            </a:pPr>
            <a:r>
              <a:rPr lang="en-US" b="1" dirty="0" smtClean="0"/>
              <a:t>Deposition</a:t>
            </a:r>
            <a:r>
              <a:rPr lang="en-US" dirty="0" smtClean="0"/>
              <a:t>- addition/accumulation of new material</a:t>
            </a:r>
          </a:p>
          <a:p>
            <a:pPr>
              <a:buNone/>
            </a:pPr>
            <a:r>
              <a:rPr lang="en-US" b="1" dirty="0" smtClean="0"/>
              <a:t>Erosion</a:t>
            </a:r>
            <a:r>
              <a:rPr lang="en-US" dirty="0" smtClean="0"/>
              <a:t> – the wearing away of material</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4000" dirty="0"/>
              <a:t>What does the nucleus of an atom contain?</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What </a:t>
            </a:r>
            <a:r>
              <a:rPr lang="en-US" sz="4000" dirty="0"/>
              <a:t>does the nucleus of an atom contain?</a:t>
            </a:r>
            <a:br>
              <a:rPr lang="en-US" sz="4000" dirty="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a:t/>
            </a:r>
            <a:br>
              <a:rPr lang="en-US" sz="4000" dirty="0"/>
            </a:br>
            <a:r>
              <a:rPr lang="en-US" sz="4000" dirty="0" smtClean="0"/>
              <a:t/>
            </a:r>
            <a:br>
              <a:rPr lang="en-US" sz="4000" dirty="0" smtClean="0"/>
            </a:br>
            <a:r>
              <a:rPr lang="en-US" sz="4000" dirty="0" smtClean="0"/>
              <a:t/>
            </a:r>
            <a:br>
              <a:rPr lang="en-US" sz="4000" dirty="0" smtClean="0"/>
            </a:br>
            <a:r>
              <a:rPr lang="en-US" sz="4000" dirty="0"/>
              <a:t/>
            </a:r>
            <a:br>
              <a:rPr lang="en-US" sz="4000" dirty="0"/>
            </a:br>
            <a:r>
              <a:rPr lang="en-US" sz="4000" dirty="0" smtClean="0"/>
              <a:t>A. protons</a:t>
            </a:r>
            <a:r>
              <a:rPr lang="en-US" sz="4000" dirty="0"/>
              <a:t>, neutrons, and electrons</a:t>
            </a:r>
            <a:br>
              <a:rPr lang="en-US" sz="4000" dirty="0"/>
            </a:br>
            <a:r>
              <a:rPr lang="en-US" sz="4000" dirty="0" smtClean="0"/>
              <a:t>B. only </a:t>
            </a:r>
            <a:r>
              <a:rPr lang="en-US" sz="4000" dirty="0"/>
              <a:t>electrons</a:t>
            </a:r>
            <a:br>
              <a:rPr lang="en-US" sz="4000" dirty="0"/>
            </a:br>
            <a:r>
              <a:rPr lang="en-US" sz="4000" dirty="0" smtClean="0"/>
              <a:t>C. protons </a:t>
            </a:r>
            <a:r>
              <a:rPr lang="en-US" sz="4000" dirty="0"/>
              <a:t>and neutrons</a:t>
            </a:r>
            <a:br>
              <a:rPr lang="en-US" sz="4000" dirty="0"/>
            </a:br>
            <a:r>
              <a:rPr lang="en-US" sz="4000" dirty="0" smtClean="0"/>
              <a:t>D. electrons </a:t>
            </a:r>
            <a:r>
              <a:rPr lang="en-US" sz="4000" dirty="0"/>
              <a:t>and protons</a:t>
            </a:r>
            <a:endParaRPr lang="en-US" sz="4000" dirty="0" smtClean="0">
              <a:latin typeface="Comic Sans MS" pitchFamily="66" charset="0"/>
            </a:endParaRPr>
          </a:p>
        </p:txBody>
      </p:sp>
      <p:sp>
        <p:nvSpPr>
          <p:cNvPr id="24579" name="Rectangle 3"/>
          <p:cNvSpPr>
            <a:spLocks noGrp="1" noChangeArrowheads="1"/>
          </p:cNvSpPr>
          <p:nvPr>
            <p:ph idx="1"/>
          </p:nvPr>
        </p:nvSpPr>
        <p:spPr>
          <a:xfrm>
            <a:off x="4572000" y="704850"/>
            <a:ext cx="4038600" cy="4152900"/>
          </a:xfrm>
        </p:spPr>
        <p:txBody>
          <a:bodyPr/>
          <a:lstStyle/>
          <a:p>
            <a:pPr lvl="6"/>
            <a:r>
              <a:rPr lang="en-US" dirty="0" smtClean="0">
                <a:latin typeface="Comic Sans MS" pitchFamily="66" charset="0"/>
              </a:rPr>
              <a:t>Bohr Model of the atom:</a:t>
            </a:r>
          </a:p>
        </p:txBody>
      </p:sp>
      <p:sp>
        <p:nvSpPr>
          <p:cNvPr id="24580" name="Oval 4"/>
          <p:cNvSpPr>
            <a:spLocks noChangeArrowheads="1"/>
          </p:cNvSpPr>
          <p:nvPr/>
        </p:nvSpPr>
        <p:spPr bwMode="auto">
          <a:xfrm>
            <a:off x="2432479" y="1556263"/>
            <a:ext cx="609600" cy="609600"/>
          </a:xfrm>
          <a:prstGeom prst="ellipse">
            <a:avLst/>
          </a:prstGeom>
          <a:solidFill>
            <a:srgbClr val="CC99FF"/>
          </a:solidFill>
          <a:ln w="9525">
            <a:solidFill>
              <a:schemeClr val="tx1"/>
            </a:solidFill>
            <a:round/>
            <a:headEnd/>
            <a:tailEnd/>
          </a:ln>
        </p:spPr>
        <p:txBody>
          <a:bodyPr wrap="none" anchor="ctr"/>
          <a:lstStyle/>
          <a:p>
            <a:endParaRPr lang="en-US"/>
          </a:p>
        </p:txBody>
      </p:sp>
      <p:sp>
        <p:nvSpPr>
          <p:cNvPr id="24581" name="Oval 5"/>
          <p:cNvSpPr>
            <a:spLocks noChangeArrowheads="1"/>
          </p:cNvSpPr>
          <p:nvPr/>
        </p:nvSpPr>
        <p:spPr bwMode="auto">
          <a:xfrm>
            <a:off x="2036805" y="1222289"/>
            <a:ext cx="1371600" cy="1371600"/>
          </a:xfrm>
          <a:prstGeom prst="ellipse">
            <a:avLst/>
          </a:prstGeom>
          <a:solidFill>
            <a:schemeClr val="accent1">
              <a:alpha val="0"/>
            </a:schemeClr>
          </a:solidFill>
          <a:ln w="9525">
            <a:solidFill>
              <a:schemeClr val="tx1"/>
            </a:solidFill>
            <a:round/>
            <a:headEnd/>
            <a:tailEnd/>
          </a:ln>
        </p:spPr>
        <p:txBody>
          <a:bodyPr wrap="none" anchor="ctr"/>
          <a:lstStyle/>
          <a:p>
            <a:endParaRPr lang="en-US"/>
          </a:p>
        </p:txBody>
      </p:sp>
      <p:sp>
        <p:nvSpPr>
          <p:cNvPr id="24582" name="Oval 6"/>
          <p:cNvSpPr>
            <a:spLocks noChangeArrowheads="1"/>
          </p:cNvSpPr>
          <p:nvPr/>
        </p:nvSpPr>
        <p:spPr bwMode="auto">
          <a:xfrm>
            <a:off x="1828800" y="952500"/>
            <a:ext cx="1828800" cy="1828800"/>
          </a:xfrm>
          <a:prstGeom prst="ellipse">
            <a:avLst/>
          </a:prstGeom>
          <a:solidFill>
            <a:schemeClr val="accent1">
              <a:alpha val="0"/>
            </a:schemeClr>
          </a:solidFill>
          <a:ln w="9525">
            <a:solidFill>
              <a:schemeClr val="tx1"/>
            </a:solidFill>
            <a:round/>
            <a:headEnd/>
            <a:tailEnd/>
          </a:ln>
        </p:spPr>
        <p:txBody>
          <a:bodyPr wrap="none" anchor="ctr"/>
          <a:lstStyle/>
          <a:p>
            <a:endParaRPr lang="en-US"/>
          </a:p>
        </p:txBody>
      </p:sp>
      <p:sp>
        <p:nvSpPr>
          <p:cNvPr id="24583" name="Oval 7"/>
          <p:cNvSpPr>
            <a:spLocks noChangeArrowheads="1"/>
          </p:cNvSpPr>
          <p:nvPr/>
        </p:nvSpPr>
        <p:spPr bwMode="auto">
          <a:xfrm>
            <a:off x="1600200" y="723900"/>
            <a:ext cx="2286000" cy="2286000"/>
          </a:xfrm>
          <a:prstGeom prst="ellipse">
            <a:avLst/>
          </a:prstGeom>
          <a:solidFill>
            <a:schemeClr val="accent1">
              <a:alpha val="0"/>
            </a:schemeClr>
          </a:solidFill>
          <a:ln w="9525">
            <a:solidFill>
              <a:schemeClr val="tx1"/>
            </a:solidFill>
            <a:round/>
            <a:headEnd/>
            <a:tailEnd/>
          </a:ln>
        </p:spPr>
        <p:txBody>
          <a:bodyPr wrap="none" anchor="ctr"/>
          <a:lstStyle/>
          <a:p>
            <a:endParaRPr lang="en-US"/>
          </a:p>
        </p:txBody>
      </p:sp>
      <p:sp>
        <p:nvSpPr>
          <p:cNvPr id="24584" name="Oval 8"/>
          <p:cNvSpPr>
            <a:spLocks noChangeArrowheads="1"/>
          </p:cNvSpPr>
          <p:nvPr/>
        </p:nvSpPr>
        <p:spPr bwMode="auto">
          <a:xfrm>
            <a:off x="1394254" y="489463"/>
            <a:ext cx="2743200" cy="2743200"/>
          </a:xfrm>
          <a:prstGeom prst="ellipse">
            <a:avLst/>
          </a:prstGeom>
          <a:solidFill>
            <a:schemeClr val="accent1">
              <a:alpha val="0"/>
            </a:schemeClr>
          </a:solidFill>
          <a:ln w="9525">
            <a:solidFill>
              <a:schemeClr val="tx1"/>
            </a:solidFill>
            <a:round/>
            <a:headEnd/>
            <a:tailEnd/>
          </a:ln>
        </p:spPr>
        <p:txBody>
          <a:bodyPr wrap="none" anchor="ctr"/>
          <a:lstStyle/>
          <a:p>
            <a:endParaRPr lang="en-US"/>
          </a:p>
        </p:txBody>
      </p:sp>
      <p:sp>
        <p:nvSpPr>
          <p:cNvPr id="24585" name="Line 9"/>
          <p:cNvSpPr>
            <a:spLocks noChangeShapeType="1"/>
          </p:cNvSpPr>
          <p:nvPr/>
        </p:nvSpPr>
        <p:spPr bwMode="auto">
          <a:xfrm flipH="1">
            <a:off x="4419600" y="952500"/>
            <a:ext cx="1676400" cy="838200"/>
          </a:xfrm>
          <a:prstGeom prst="line">
            <a:avLst/>
          </a:prstGeom>
          <a:noFill/>
          <a:ln w="9525">
            <a:solidFill>
              <a:schemeClr val="tx1"/>
            </a:solidFill>
            <a:round/>
            <a:headEnd/>
            <a:tailEnd type="triangle" w="med" len="med"/>
          </a:ln>
        </p:spPr>
        <p:txBody>
          <a:bodyPr/>
          <a:lstStyle/>
          <a:p>
            <a:endParaRPr lang="en-US"/>
          </a:p>
        </p:txBody>
      </p:sp>
      <p:sp>
        <p:nvSpPr>
          <p:cNvPr id="24586" name="Text Box 10"/>
          <p:cNvSpPr txBox="1">
            <a:spLocks noChangeArrowheads="1"/>
          </p:cNvSpPr>
          <p:nvPr/>
        </p:nvSpPr>
        <p:spPr bwMode="auto">
          <a:xfrm>
            <a:off x="47625" y="2233480"/>
            <a:ext cx="1828800" cy="369332"/>
          </a:xfrm>
          <a:prstGeom prst="rect">
            <a:avLst/>
          </a:prstGeom>
          <a:noFill/>
          <a:ln w="9525">
            <a:noFill/>
            <a:miter lim="800000"/>
            <a:headEnd/>
            <a:tailEnd/>
          </a:ln>
        </p:spPr>
        <p:txBody>
          <a:bodyPr>
            <a:spAutoFit/>
          </a:bodyPr>
          <a:lstStyle/>
          <a:p>
            <a:pPr>
              <a:spcBef>
                <a:spcPct val="50000"/>
              </a:spcBef>
            </a:pPr>
            <a:r>
              <a:rPr lang="en-US" dirty="0">
                <a:latin typeface="Comic Sans MS" pitchFamily="66" charset="0"/>
              </a:rPr>
              <a:t>All of </a:t>
            </a:r>
            <a:r>
              <a:rPr lang="en-US" dirty="0" smtClean="0">
                <a:latin typeface="Comic Sans MS" pitchFamily="66" charset="0"/>
              </a:rPr>
              <a:t>the ?</a:t>
            </a:r>
            <a:endParaRPr lang="en-US" dirty="0">
              <a:latin typeface="Comic Sans MS" pitchFamily="66" charset="0"/>
            </a:endParaRPr>
          </a:p>
        </p:txBody>
      </p:sp>
      <p:sp>
        <p:nvSpPr>
          <p:cNvPr id="24587" name="Oval 11"/>
          <p:cNvSpPr>
            <a:spLocks noChangeArrowheads="1"/>
          </p:cNvSpPr>
          <p:nvPr/>
        </p:nvSpPr>
        <p:spPr bwMode="auto">
          <a:xfrm>
            <a:off x="2613454" y="2479589"/>
            <a:ext cx="152400" cy="228600"/>
          </a:xfrm>
          <a:prstGeom prst="ellipse">
            <a:avLst/>
          </a:prstGeom>
          <a:solidFill>
            <a:srgbClr val="993366"/>
          </a:solidFill>
          <a:ln w="9525">
            <a:solidFill>
              <a:schemeClr val="tx1"/>
            </a:solidFill>
            <a:round/>
            <a:headEnd/>
            <a:tailEnd/>
          </a:ln>
        </p:spPr>
        <p:txBody>
          <a:bodyPr wrap="none" anchor="ctr"/>
          <a:lstStyle/>
          <a:p>
            <a:endParaRPr lang="en-US"/>
          </a:p>
        </p:txBody>
      </p:sp>
      <p:sp>
        <p:nvSpPr>
          <p:cNvPr id="24588" name="Oval 12"/>
          <p:cNvSpPr>
            <a:spLocks noChangeArrowheads="1"/>
          </p:cNvSpPr>
          <p:nvPr/>
        </p:nvSpPr>
        <p:spPr bwMode="auto">
          <a:xfrm>
            <a:off x="2646405" y="1124806"/>
            <a:ext cx="152400" cy="228600"/>
          </a:xfrm>
          <a:prstGeom prst="ellipse">
            <a:avLst/>
          </a:prstGeom>
          <a:solidFill>
            <a:srgbClr val="993366"/>
          </a:solidFill>
          <a:ln w="9525">
            <a:solidFill>
              <a:schemeClr val="tx1"/>
            </a:solidFill>
            <a:round/>
            <a:headEnd/>
            <a:tailEnd/>
          </a:ln>
        </p:spPr>
        <p:txBody>
          <a:bodyPr wrap="none" anchor="ctr"/>
          <a:lstStyle/>
          <a:p>
            <a:endParaRPr lang="en-US"/>
          </a:p>
        </p:txBody>
      </p:sp>
      <p:sp>
        <p:nvSpPr>
          <p:cNvPr id="24589" name="Oval 13"/>
          <p:cNvSpPr>
            <a:spLocks noChangeArrowheads="1"/>
          </p:cNvSpPr>
          <p:nvPr/>
        </p:nvSpPr>
        <p:spPr bwMode="auto">
          <a:xfrm>
            <a:off x="2368636" y="9525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0" name="Oval 14"/>
          <p:cNvSpPr>
            <a:spLocks noChangeArrowheads="1"/>
          </p:cNvSpPr>
          <p:nvPr/>
        </p:nvSpPr>
        <p:spPr bwMode="auto">
          <a:xfrm>
            <a:off x="3451654" y="22098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1" name="Oval 15"/>
          <p:cNvSpPr>
            <a:spLocks noChangeArrowheads="1"/>
          </p:cNvSpPr>
          <p:nvPr/>
        </p:nvSpPr>
        <p:spPr bwMode="auto">
          <a:xfrm>
            <a:off x="3352800" y="11430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2" name="Oval 16"/>
          <p:cNvSpPr>
            <a:spLocks noChangeArrowheads="1"/>
          </p:cNvSpPr>
          <p:nvPr/>
        </p:nvSpPr>
        <p:spPr bwMode="auto">
          <a:xfrm>
            <a:off x="1800225" y="1971932"/>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3" name="Oval 17"/>
          <p:cNvSpPr>
            <a:spLocks noChangeArrowheads="1"/>
          </p:cNvSpPr>
          <p:nvPr/>
        </p:nvSpPr>
        <p:spPr bwMode="auto">
          <a:xfrm>
            <a:off x="2057400" y="2374212"/>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4" name="Oval 18"/>
          <p:cNvSpPr>
            <a:spLocks noChangeArrowheads="1"/>
          </p:cNvSpPr>
          <p:nvPr/>
        </p:nvSpPr>
        <p:spPr bwMode="auto">
          <a:xfrm>
            <a:off x="2932669" y="2628211"/>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5" name="Oval 19"/>
          <p:cNvSpPr>
            <a:spLocks noChangeArrowheads="1"/>
          </p:cNvSpPr>
          <p:nvPr/>
        </p:nvSpPr>
        <p:spPr bwMode="auto">
          <a:xfrm>
            <a:off x="2875005" y="9144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596" name="Oval 20"/>
          <p:cNvSpPr>
            <a:spLocks noChangeArrowheads="1"/>
          </p:cNvSpPr>
          <p:nvPr/>
        </p:nvSpPr>
        <p:spPr bwMode="auto">
          <a:xfrm>
            <a:off x="1917614" y="1257300"/>
            <a:ext cx="152400" cy="228600"/>
          </a:xfrm>
          <a:prstGeom prst="ellipse">
            <a:avLst/>
          </a:prstGeom>
          <a:solidFill>
            <a:srgbClr val="00CCFF"/>
          </a:solidFill>
          <a:ln w="9525">
            <a:solidFill>
              <a:schemeClr val="tx1"/>
            </a:solidFill>
            <a:round/>
            <a:headEnd/>
            <a:tailEnd/>
          </a:ln>
        </p:spPr>
        <p:txBody>
          <a:bodyPr wrap="none" anchor="ctr"/>
          <a:lstStyle/>
          <a:p>
            <a:endParaRPr lang="en-US"/>
          </a:p>
        </p:txBody>
      </p:sp>
      <p:sp>
        <p:nvSpPr>
          <p:cNvPr id="24602" name="Line 26"/>
          <p:cNvSpPr>
            <a:spLocks noChangeShapeType="1"/>
          </p:cNvSpPr>
          <p:nvPr/>
        </p:nvSpPr>
        <p:spPr bwMode="auto">
          <a:xfrm flipV="1">
            <a:off x="1103869" y="1898133"/>
            <a:ext cx="1752600" cy="228600"/>
          </a:xfrm>
          <a:prstGeom prst="line">
            <a:avLst/>
          </a:prstGeom>
          <a:noFill/>
          <a:ln w="9525">
            <a:solidFill>
              <a:schemeClr val="tx1"/>
            </a:solidFill>
            <a:round/>
            <a:headEnd/>
            <a:tailEnd type="triangle" w="med" len="med"/>
          </a:ln>
        </p:spPr>
        <p:txBody>
          <a:bodyPr/>
          <a:lstStyle/>
          <a:p>
            <a:endParaRPr lang="en-US"/>
          </a:p>
        </p:txBody>
      </p:sp>
      <p:sp>
        <p:nvSpPr>
          <p:cNvPr id="24605" name="Line 29"/>
          <p:cNvSpPr>
            <a:spLocks noChangeShapeType="1"/>
          </p:cNvSpPr>
          <p:nvPr/>
        </p:nvSpPr>
        <p:spPr bwMode="auto">
          <a:xfrm>
            <a:off x="885825" y="1028700"/>
            <a:ext cx="914400" cy="304800"/>
          </a:xfrm>
          <a:prstGeom prst="line">
            <a:avLst/>
          </a:prstGeom>
          <a:noFill/>
          <a:ln w="9525">
            <a:solidFill>
              <a:schemeClr val="tx1"/>
            </a:solidFill>
            <a:round/>
            <a:headEnd/>
            <a:tailEnd type="triangle" w="med" len="med"/>
          </a:ln>
        </p:spPr>
        <p:txBody>
          <a:bodyPr/>
          <a:lstStyle/>
          <a:p>
            <a:endParaRPr lang="en-US"/>
          </a:p>
        </p:txBody>
      </p:sp>
      <p:sp>
        <p:nvSpPr>
          <p:cNvPr id="2" name="Text Box 10"/>
          <p:cNvSpPr txBox="1">
            <a:spLocks noChangeArrowheads="1"/>
          </p:cNvSpPr>
          <p:nvPr/>
        </p:nvSpPr>
        <p:spPr bwMode="auto">
          <a:xfrm>
            <a:off x="428625" y="403478"/>
            <a:ext cx="1371600" cy="646331"/>
          </a:xfrm>
          <a:prstGeom prst="rect">
            <a:avLst/>
          </a:prstGeom>
          <a:noFill/>
          <a:ln w="9525">
            <a:noFill/>
            <a:miter lim="800000"/>
            <a:headEnd/>
            <a:tailEnd/>
          </a:ln>
        </p:spPr>
        <p:txBody>
          <a:bodyPr>
            <a:spAutoFit/>
          </a:bodyPr>
          <a:lstStyle/>
          <a:p>
            <a:pPr>
              <a:spcBef>
                <a:spcPct val="50000"/>
              </a:spcBef>
            </a:pPr>
            <a:r>
              <a:rPr lang="en-US" dirty="0">
                <a:latin typeface="Comic Sans MS" pitchFamily="66" charset="0"/>
              </a:rPr>
              <a:t>All of the </a:t>
            </a:r>
            <a:r>
              <a:rPr lang="en-US" dirty="0" smtClean="0">
                <a:latin typeface="Comic Sans MS" pitchFamily="66" charset="0"/>
              </a:rPr>
              <a:t>Electrons</a:t>
            </a:r>
            <a:endParaRPr lang="en-US" dirty="0">
              <a:latin typeface="Comic Sans MS" pitchFamily="66" charset="0"/>
            </a:endParaRPr>
          </a:p>
        </p:txBody>
      </p:sp>
    </p:spTree>
    <p:extLst>
      <p:ext uri="{BB962C8B-B14F-4D97-AF65-F5344CB8AC3E}">
        <p14:creationId xmlns:p14="http://schemas.microsoft.com/office/powerpoint/2010/main" val="3768957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1000"/>
                                        <p:tgtEl>
                                          <p:spTgt spid="24578"/>
                                        </p:tgtEl>
                                      </p:cBhvr>
                                    </p:animEffect>
                                    <p:anim calcmode="lin" valueType="num">
                                      <p:cBhvr>
                                        <p:cTn id="8" dur="1000" fill="hold"/>
                                        <p:tgtEl>
                                          <p:spTgt spid="24578"/>
                                        </p:tgtEl>
                                        <p:attrNameLst>
                                          <p:attrName>ppt_x</p:attrName>
                                        </p:attrNameLst>
                                      </p:cBhvr>
                                      <p:tavLst>
                                        <p:tav tm="0">
                                          <p:val>
                                            <p:strVal val="#ppt_x"/>
                                          </p:val>
                                        </p:tav>
                                        <p:tav tm="100000">
                                          <p:val>
                                            <p:strVal val="#ppt_x"/>
                                          </p:val>
                                        </p:tav>
                                      </p:tavLst>
                                    </p:anim>
                                    <p:anim calcmode="lin" valueType="num">
                                      <p:cBhvr>
                                        <p:cTn id="9" dur="1000" fill="hold"/>
                                        <p:tgtEl>
                                          <p:spTgt spid="2457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24579">
                                            <p:txEl>
                                              <p:pRg st="0" end="0"/>
                                            </p:txEl>
                                          </p:spTgt>
                                        </p:tgtEl>
                                        <p:attrNameLst>
                                          <p:attrName>style.visibility</p:attrName>
                                        </p:attrNameLst>
                                      </p:cBhvr>
                                      <p:to>
                                        <p:strVal val="visible"/>
                                      </p:to>
                                    </p:set>
                                    <p:anim calcmode="lin" valueType="num">
                                      <p:cBhvr>
                                        <p:cTn id="14" dur="5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4579">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24579">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2457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4580"/>
                                        </p:tgtEl>
                                        <p:attrNameLst>
                                          <p:attrName>style.visibility</p:attrName>
                                        </p:attrNameLst>
                                      </p:cBhvr>
                                      <p:to>
                                        <p:strVal val="visible"/>
                                      </p:to>
                                    </p:set>
                                    <p:animEffect transition="in" filter="fade">
                                      <p:cBhvr>
                                        <p:cTn id="22" dur="1000"/>
                                        <p:tgtEl>
                                          <p:spTgt spid="24580"/>
                                        </p:tgtEl>
                                      </p:cBhvr>
                                    </p:animEffect>
                                    <p:anim calcmode="lin" valueType="num">
                                      <p:cBhvr>
                                        <p:cTn id="23" dur="1000" fill="hold"/>
                                        <p:tgtEl>
                                          <p:spTgt spid="24580"/>
                                        </p:tgtEl>
                                        <p:attrNameLst>
                                          <p:attrName>ppt_x</p:attrName>
                                        </p:attrNameLst>
                                      </p:cBhvr>
                                      <p:tavLst>
                                        <p:tav tm="0">
                                          <p:val>
                                            <p:strVal val="#ppt_x"/>
                                          </p:val>
                                        </p:tav>
                                        <p:tav tm="100000">
                                          <p:val>
                                            <p:strVal val="#ppt_x"/>
                                          </p:val>
                                        </p:tav>
                                      </p:tavLst>
                                    </p:anim>
                                    <p:anim calcmode="lin" valueType="num">
                                      <p:cBhvr>
                                        <p:cTn id="24"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0" presetClass="entr" presetSubtype="0" fill="hold" grpId="0" nodeType="clickEffect">
                                  <p:stCondLst>
                                    <p:cond delay="0"/>
                                  </p:stCondLst>
                                  <p:childTnLst>
                                    <p:set>
                                      <p:cBhvr>
                                        <p:cTn id="28" dur="1" fill="hold">
                                          <p:stCondLst>
                                            <p:cond delay="0"/>
                                          </p:stCondLst>
                                        </p:cTn>
                                        <p:tgtEl>
                                          <p:spTgt spid="24585"/>
                                        </p:tgtEl>
                                        <p:attrNameLst>
                                          <p:attrName>style.visibility</p:attrName>
                                        </p:attrNameLst>
                                      </p:cBhvr>
                                      <p:to>
                                        <p:strVal val="visible"/>
                                      </p:to>
                                    </p:set>
                                    <p:animEffect transition="in" filter="fade">
                                      <p:cBhvr>
                                        <p:cTn id="29" dur="800" decel="100000"/>
                                        <p:tgtEl>
                                          <p:spTgt spid="24585"/>
                                        </p:tgtEl>
                                      </p:cBhvr>
                                    </p:animEffect>
                                    <p:anim calcmode="lin" valueType="num">
                                      <p:cBhvr>
                                        <p:cTn id="30" dur="800" decel="100000" fill="hold"/>
                                        <p:tgtEl>
                                          <p:spTgt spid="24585"/>
                                        </p:tgtEl>
                                        <p:attrNameLst>
                                          <p:attrName>style.rotation</p:attrName>
                                        </p:attrNameLst>
                                      </p:cBhvr>
                                      <p:tavLst>
                                        <p:tav tm="0">
                                          <p:val>
                                            <p:fltVal val="-90"/>
                                          </p:val>
                                        </p:tav>
                                        <p:tav tm="100000">
                                          <p:val>
                                            <p:fltVal val="0"/>
                                          </p:val>
                                        </p:tav>
                                      </p:tavLst>
                                    </p:anim>
                                    <p:anim calcmode="lin" valueType="num">
                                      <p:cBhvr>
                                        <p:cTn id="31" dur="800" decel="100000" fill="hold"/>
                                        <p:tgtEl>
                                          <p:spTgt spid="24585"/>
                                        </p:tgtEl>
                                        <p:attrNameLst>
                                          <p:attrName>ppt_x</p:attrName>
                                        </p:attrNameLst>
                                      </p:cBhvr>
                                      <p:tavLst>
                                        <p:tav tm="0">
                                          <p:val>
                                            <p:strVal val="#ppt_x+0.4"/>
                                          </p:val>
                                        </p:tav>
                                        <p:tav tm="100000">
                                          <p:val>
                                            <p:strVal val="#ppt_x-0.05"/>
                                          </p:val>
                                        </p:tav>
                                      </p:tavLst>
                                    </p:anim>
                                    <p:anim calcmode="lin" valueType="num">
                                      <p:cBhvr>
                                        <p:cTn id="32" dur="800" decel="100000" fill="hold"/>
                                        <p:tgtEl>
                                          <p:spTgt spid="24585"/>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24585"/>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24585"/>
                                        </p:tgtEl>
                                        <p:attrNameLst>
                                          <p:attrName>ppt_y</p:attrName>
                                        </p:attrNameLst>
                                      </p:cBhvr>
                                      <p:tavLst>
                                        <p:tav tm="0">
                                          <p:val>
                                            <p:strVal val="#ppt_y+0.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4" presetClass="entr" presetSubtype="0" accel="100000" fill="hold" grpId="0" nodeType="clickEffect">
                                  <p:stCondLst>
                                    <p:cond delay="0"/>
                                  </p:stCondLst>
                                  <p:childTnLst>
                                    <p:set>
                                      <p:cBhvr>
                                        <p:cTn id="38" dur="1" fill="hold">
                                          <p:stCondLst>
                                            <p:cond delay="0"/>
                                          </p:stCondLst>
                                        </p:cTn>
                                        <p:tgtEl>
                                          <p:spTgt spid="24586"/>
                                        </p:tgtEl>
                                        <p:attrNameLst>
                                          <p:attrName>style.visibility</p:attrName>
                                        </p:attrNameLst>
                                      </p:cBhvr>
                                      <p:to>
                                        <p:strVal val="visible"/>
                                      </p:to>
                                    </p:set>
                                    <p:anim calcmode="lin" valueType="num">
                                      <p:cBhvr>
                                        <p:cTn id="39" dur="500" fill="hold"/>
                                        <p:tgtEl>
                                          <p:spTgt spid="24586"/>
                                        </p:tgtEl>
                                        <p:attrNameLst>
                                          <p:attrName>ppt_w</p:attrName>
                                        </p:attrNameLst>
                                      </p:cBhvr>
                                      <p:tavLst>
                                        <p:tav tm="0">
                                          <p:val>
                                            <p:strVal val="#ppt_w*0.05"/>
                                          </p:val>
                                        </p:tav>
                                        <p:tav tm="100000">
                                          <p:val>
                                            <p:strVal val="#ppt_w"/>
                                          </p:val>
                                        </p:tav>
                                      </p:tavLst>
                                    </p:anim>
                                    <p:anim calcmode="lin" valueType="num">
                                      <p:cBhvr>
                                        <p:cTn id="40" dur="500" fill="hold"/>
                                        <p:tgtEl>
                                          <p:spTgt spid="24586"/>
                                        </p:tgtEl>
                                        <p:attrNameLst>
                                          <p:attrName>ppt_h</p:attrName>
                                        </p:attrNameLst>
                                      </p:cBhvr>
                                      <p:tavLst>
                                        <p:tav tm="0">
                                          <p:val>
                                            <p:strVal val="#ppt_h"/>
                                          </p:val>
                                        </p:tav>
                                        <p:tav tm="100000">
                                          <p:val>
                                            <p:strVal val="#ppt_h"/>
                                          </p:val>
                                        </p:tav>
                                      </p:tavLst>
                                    </p:anim>
                                    <p:anim calcmode="lin" valueType="num">
                                      <p:cBhvr>
                                        <p:cTn id="41" dur="500" fill="hold"/>
                                        <p:tgtEl>
                                          <p:spTgt spid="24586"/>
                                        </p:tgtEl>
                                        <p:attrNameLst>
                                          <p:attrName>ppt_x</p:attrName>
                                        </p:attrNameLst>
                                      </p:cBhvr>
                                      <p:tavLst>
                                        <p:tav tm="0">
                                          <p:val>
                                            <p:strVal val="#ppt_x-.2"/>
                                          </p:val>
                                        </p:tav>
                                        <p:tav tm="100000">
                                          <p:val>
                                            <p:strVal val="#ppt_x"/>
                                          </p:val>
                                        </p:tav>
                                      </p:tavLst>
                                    </p:anim>
                                    <p:anim calcmode="lin" valueType="num">
                                      <p:cBhvr>
                                        <p:cTn id="42" dur="500" fill="hold"/>
                                        <p:tgtEl>
                                          <p:spTgt spid="24586"/>
                                        </p:tgtEl>
                                        <p:attrNameLst>
                                          <p:attrName>ppt_y</p:attrName>
                                        </p:attrNameLst>
                                      </p:cBhvr>
                                      <p:tavLst>
                                        <p:tav tm="0">
                                          <p:val>
                                            <p:strVal val="#ppt_y"/>
                                          </p:val>
                                        </p:tav>
                                        <p:tav tm="100000">
                                          <p:val>
                                            <p:strVal val="#ppt_y"/>
                                          </p:val>
                                        </p:tav>
                                      </p:tavLst>
                                    </p:anim>
                                    <p:animEffect transition="in" filter="fade">
                                      <p:cBhvr>
                                        <p:cTn id="43" dur="500"/>
                                        <p:tgtEl>
                                          <p:spTgt spid="2458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24581"/>
                                        </p:tgtEl>
                                        <p:attrNameLst>
                                          <p:attrName>style.visibility</p:attrName>
                                        </p:attrNameLst>
                                      </p:cBhvr>
                                      <p:to>
                                        <p:strVal val="visible"/>
                                      </p:to>
                                    </p:set>
                                    <p:animEffect transition="in" filter="fade">
                                      <p:cBhvr>
                                        <p:cTn id="48" dur="1000"/>
                                        <p:tgtEl>
                                          <p:spTgt spid="24581"/>
                                        </p:tgtEl>
                                      </p:cBhvr>
                                    </p:animEffect>
                                    <p:anim calcmode="lin" valueType="num">
                                      <p:cBhvr>
                                        <p:cTn id="49" dur="1000" fill="hold"/>
                                        <p:tgtEl>
                                          <p:spTgt spid="24581"/>
                                        </p:tgtEl>
                                        <p:attrNameLst>
                                          <p:attrName>ppt_x</p:attrName>
                                        </p:attrNameLst>
                                      </p:cBhvr>
                                      <p:tavLst>
                                        <p:tav tm="0">
                                          <p:val>
                                            <p:strVal val="#ppt_x"/>
                                          </p:val>
                                        </p:tav>
                                        <p:tav tm="100000">
                                          <p:val>
                                            <p:strVal val="#ppt_x"/>
                                          </p:val>
                                        </p:tav>
                                      </p:tavLst>
                                    </p:anim>
                                    <p:anim calcmode="lin" valueType="num">
                                      <p:cBhvr>
                                        <p:cTn id="50"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8" presetClass="entr" presetSubtype="0" accel="100000" fill="hold" grpId="0" nodeType="clickEffect">
                                  <p:stCondLst>
                                    <p:cond delay="0"/>
                                  </p:stCondLst>
                                  <p:childTnLst>
                                    <p:set>
                                      <p:cBhvr>
                                        <p:cTn id="54" dur="1" fill="hold">
                                          <p:stCondLst>
                                            <p:cond delay="0"/>
                                          </p:stCondLst>
                                        </p:cTn>
                                        <p:tgtEl>
                                          <p:spTgt spid="24587"/>
                                        </p:tgtEl>
                                        <p:attrNameLst>
                                          <p:attrName>style.visibility</p:attrName>
                                        </p:attrNameLst>
                                      </p:cBhvr>
                                      <p:to>
                                        <p:strVal val="visible"/>
                                      </p:to>
                                    </p:set>
                                    <p:anim calcmode="lin" valueType="num">
                                      <p:cBhvr>
                                        <p:cTn id="55" dur="500" fill="hold"/>
                                        <p:tgtEl>
                                          <p:spTgt spid="24587"/>
                                        </p:tgtEl>
                                        <p:attrNameLst>
                                          <p:attrName>ppt_w</p:attrName>
                                        </p:attrNameLst>
                                      </p:cBhvr>
                                      <p:tavLst>
                                        <p:tav tm="0">
                                          <p:val>
                                            <p:strVal val="#ppt_w*2.5"/>
                                          </p:val>
                                        </p:tav>
                                        <p:tav tm="100000">
                                          <p:val>
                                            <p:strVal val="#ppt_w"/>
                                          </p:val>
                                        </p:tav>
                                      </p:tavLst>
                                    </p:anim>
                                    <p:anim calcmode="lin" valueType="num">
                                      <p:cBhvr>
                                        <p:cTn id="56" dur="500" fill="hold"/>
                                        <p:tgtEl>
                                          <p:spTgt spid="24587"/>
                                        </p:tgtEl>
                                        <p:attrNameLst>
                                          <p:attrName>ppt_h</p:attrName>
                                        </p:attrNameLst>
                                      </p:cBhvr>
                                      <p:tavLst>
                                        <p:tav tm="0">
                                          <p:val>
                                            <p:strVal val="#ppt_h*0.01"/>
                                          </p:val>
                                        </p:tav>
                                        <p:tav tm="100000">
                                          <p:val>
                                            <p:strVal val="#ppt_h"/>
                                          </p:val>
                                        </p:tav>
                                      </p:tavLst>
                                    </p:anim>
                                    <p:anim calcmode="lin" valueType="num">
                                      <p:cBhvr>
                                        <p:cTn id="57" dur="500" fill="hold"/>
                                        <p:tgtEl>
                                          <p:spTgt spid="24587"/>
                                        </p:tgtEl>
                                        <p:attrNameLst>
                                          <p:attrName>ppt_x</p:attrName>
                                        </p:attrNameLst>
                                      </p:cBhvr>
                                      <p:tavLst>
                                        <p:tav tm="0">
                                          <p:val>
                                            <p:strVal val="#ppt_x"/>
                                          </p:val>
                                        </p:tav>
                                        <p:tav tm="100000">
                                          <p:val>
                                            <p:strVal val="#ppt_x"/>
                                          </p:val>
                                        </p:tav>
                                      </p:tavLst>
                                    </p:anim>
                                    <p:anim calcmode="lin" valueType="num">
                                      <p:cBhvr>
                                        <p:cTn id="58" dur="500" fill="hold"/>
                                        <p:tgtEl>
                                          <p:spTgt spid="24587"/>
                                        </p:tgtEl>
                                        <p:attrNameLst>
                                          <p:attrName>ppt_y</p:attrName>
                                        </p:attrNameLst>
                                      </p:cBhvr>
                                      <p:tavLst>
                                        <p:tav tm="0">
                                          <p:val>
                                            <p:strVal val="#ppt_h+1"/>
                                          </p:val>
                                        </p:tav>
                                        <p:tav tm="100000">
                                          <p:val>
                                            <p:strVal val="#ppt_y"/>
                                          </p:val>
                                        </p:tav>
                                      </p:tavLst>
                                    </p:anim>
                                    <p:animEffect transition="in" filter="fade">
                                      <p:cBhvr>
                                        <p:cTn id="59" dur="500"/>
                                        <p:tgtEl>
                                          <p:spTgt spid="2458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4588"/>
                                        </p:tgtEl>
                                        <p:attrNameLst>
                                          <p:attrName>style.visibility</p:attrName>
                                        </p:attrNameLst>
                                      </p:cBhvr>
                                      <p:to>
                                        <p:strVal val="visible"/>
                                      </p:to>
                                    </p:set>
                                    <p:anim calcmode="lin" valueType="num">
                                      <p:cBhvr additive="base">
                                        <p:cTn id="64" dur="500" fill="hold"/>
                                        <p:tgtEl>
                                          <p:spTgt spid="24588"/>
                                        </p:tgtEl>
                                        <p:attrNameLst>
                                          <p:attrName>ppt_x</p:attrName>
                                        </p:attrNameLst>
                                      </p:cBhvr>
                                      <p:tavLst>
                                        <p:tav tm="0">
                                          <p:val>
                                            <p:strVal val="#ppt_x"/>
                                          </p:val>
                                        </p:tav>
                                        <p:tav tm="100000">
                                          <p:val>
                                            <p:strVal val="#ppt_x"/>
                                          </p:val>
                                        </p:tav>
                                      </p:tavLst>
                                    </p:anim>
                                    <p:anim calcmode="lin" valueType="num">
                                      <p:cBhvr additive="base">
                                        <p:cTn id="65"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54" presetClass="entr" presetSubtype="0" accel="100000" fill="hold" grpId="0" nodeType="clickEffect">
                                  <p:stCondLst>
                                    <p:cond delay="0"/>
                                  </p:stCondLst>
                                  <p:childTnLst>
                                    <p:set>
                                      <p:cBhvr>
                                        <p:cTn id="69" dur="1" fill="hold">
                                          <p:stCondLst>
                                            <p:cond delay="0"/>
                                          </p:stCondLst>
                                        </p:cTn>
                                        <p:tgtEl>
                                          <p:spTgt spid="24582"/>
                                        </p:tgtEl>
                                        <p:attrNameLst>
                                          <p:attrName>style.visibility</p:attrName>
                                        </p:attrNameLst>
                                      </p:cBhvr>
                                      <p:to>
                                        <p:strVal val="visible"/>
                                      </p:to>
                                    </p:set>
                                    <p:anim calcmode="lin" valueType="num">
                                      <p:cBhvr>
                                        <p:cTn id="70" dur="500" fill="hold"/>
                                        <p:tgtEl>
                                          <p:spTgt spid="24582"/>
                                        </p:tgtEl>
                                        <p:attrNameLst>
                                          <p:attrName>ppt_w</p:attrName>
                                        </p:attrNameLst>
                                      </p:cBhvr>
                                      <p:tavLst>
                                        <p:tav tm="0">
                                          <p:val>
                                            <p:strVal val="#ppt_w*0.05"/>
                                          </p:val>
                                        </p:tav>
                                        <p:tav tm="100000">
                                          <p:val>
                                            <p:strVal val="#ppt_w"/>
                                          </p:val>
                                        </p:tav>
                                      </p:tavLst>
                                    </p:anim>
                                    <p:anim calcmode="lin" valueType="num">
                                      <p:cBhvr>
                                        <p:cTn id="71" dur="500" fill="hold"/>
                                        <p:tgtEl>
                                          <p:spTgt spid="24582"/>
                                        </p:tgtEl>
                                        <p:attrNameLst>
                                          <p:attrName>ppt_h</p:attrName>
                                        </p:attrNameLst>
                                      </p:cBhvr>
                                      <p:tavLst>
                                        <p:tav tm="0">
                                          <p:val>
                                            <p:strVal val="#ppt_h"/>
                                          </p:val>
                                        </p:tav>
                                        <p:tav tm="100000">
                                          <p:val>
                                            <p:strVal val="#ppt_h"/>
                                          </p:val>
                                        </p:tav>
                                      </p:tavLst>
                                    </p:anim>
                                    <p:anim calcmode="lin" valueType="num">
                                      <p:cBhvr>
                                        <p:cTn id="72" dur="500" fill="hold"/>
                                        <p:tgtEl>
                                          <p:spTgt spid="24582"/>
                                        </p:tgtEl>
                                        <p:attrNameLst>
                                          <p:attrName>ppt_x</p:attrName>
                                        </p:attrNameLst>
                                      </p:cBhvr>
                                      <p:tavLst>
                                        <p:tav tm="0">
                                          <p:val>
                                            <p:strVal val="#ppt_x-.2"/>
                                          </p:val>
                                        </p:tav>
                                        <p:tav tm="100000">
                                          <p:val>
                                            <p:strVal val="#ppt_x"/>
                                          </p:val>
                                        </p:tav>
                                      </p:tavLst>
                                    </p:anim>
                                    <p:anim calcmode="lin" valueType="num">
                                      <p:cBhvr>
                                        <p:cTn id="73" dur="500" fill="hold"/>
                                        <p:tgtEl>
                                          <p:spTgt spid="24582"/>
                                        </p:tgtEl>
                                        <p:attrNameLst>
                                          <p:attrName>ppt_y</p:attrName>
                                        </p:attrNameLst>
                                      </p:cBhvr>
                                      <p:tavLst>
                                        <p:tav tm="0">
                                          <p:val>
                                            <p:strVal val="#ppt_y"/>
                                          </p:val>
                                        </p:tav>
                                        <p:tav tm="100000">
                                          <p:val>
                                            <p:strVal val="#ppt_y"/>
                                          </p:val>
                                        </p:tav>
                                      </p:tavLst>
                                    </p:anim>
                                    <p:animEffect transition="in" filter="fade">
                                      <p:cBhvr>
                                        <p:cTn id="74" dur="500"/>
                                        <p:tgtEl>
                                          <p:spTgt spid="2458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458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595"/>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590"/>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4591"/>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4594"/>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4593"/>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4596"/>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4592"/>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4583"/>
                                        </p:tgtEl>
                                        <p:attrNameLst>
                                          <p:attrName>style.visibility</p:attrName>
                                        </p:attrNameLst>
                                      </p:cBhvr>
                                      <p:to>
                                        <p:strVal val="visible"/>
                                      </p:to>
                                    </p:set>
                                    <p:anim calcmode="lin" valueType="num">
                                      <p:cBhvr additive="base">
                                        <p:cTn id="111" dur="500" fill="hold"/>
                                        <p:tgtEl>
                                          <p:spTgt spid="24583"/>
                                        </p:tgtEl>
                                        <p:attrNameLst>
                                          <p:attrName>ppt_x</p:attrName>
                                        </p:attrNameLst>
                                      </p:cBhvr>
                                      <p:tavLst>
                                        <p:tav tm="0">
                                          <p:val>
                                            <p:strVal val="#ppt_x"/>
                                          </p:val>
                                        </p:tav>
                                        <p:tav tm="100000">
                                          <p:val>
                                            <p:strVal val="#ppt_x"/>
                                          </p:val>
                                        </p:tav>
                                      </p:tavLst>
                                    </p:anim>
                                    <p:anim calcmode="lin" valueType="num">
                                      <p:cBhvr additive="base">
                                        <p:cTn id="112" dur="500" fill="hold"/>
                                        <p:tgtEl>
                                          <p:spTgt spid="24583"/>
                                        </p:tgtEl>
                                        <p:attrNameLst>
                                          <p:attrName>ppt_y</p:attrName>
                                        </p:attrNameLst>
                                      </p:cBhvr>
                                      <p:tavLst>
                                        <p:tav tm="0">
                                          <p:val>
                                            <p:strVal val="1+#ppt_h/2"/>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8" presetClass="entr" presetSubtype="0" accel="100000" fill="hold" grpId="0" nodeType="clickEffect">
                                  <p:stCondLst>
                                    <p:cond delay="0"/>
                                  </p:stCondLst>
                                  <p:childTnLst>
                                    <p:set>
                                      <p:cBhvr>
                                        <p:cTn id="116" dur="1" fill="hold">
                                          <p:stCondLst>
                                            <p:cond delay="0"/>
                                          </p:stCondLst>
                                        </p:cTn>
                                        <p:tgtEl>
                                          <p:spTgt spid="24602"/>
                                        </p:tgtEl>
                                        <p:attrNameLst>
                                          <p:attrName>style.visibility</p:attrName>
                                        </p:attrNameLst>
                                      </p:cBhvr>
                                      <p:to>
                                        <p:strVal val="visible"/>
                                      </p:to>
                                    </p:set>
                                    <p:anim calcmode="lin" valueType="num">
                                      <p:cBhvr>
                                        <p:cTn id="117" dur="500" fill="hold"/>
                                        <p:tgtEl>
                                          <p:spTgt spid="24602"/>
                                        </p:tgtEl>
                                        <p:attrNameLst>
                                          <p:attrName>ppt_w</p:attrName>
                                        </p:attrNameLst>
                                      </p:cBhvr>
                                      <p:tavLst>
                                        <p:tav tm="0">
                                          <p:val>
                                            <p:strVal val="#ppt_w*2.5"/>
                                          </p:val>
                                        </p:tav>
                                        <p:tav tm="100000">
                                          <p:val>
                                            <p:strVal val="#ppt_w"/>
                                          </p:val>
                                        </p:tav>
                                      </p:tavLst>
                                    </p:anim>
                                    <p:anim calcmode="lin" valueType="num">
                                      <p:cBhvr>
                                        <p:cTn id="118" dur="500" fill="hold"/>
                                        <p:tgtEl>
                                          <p:spTgt spid="24602"/>
                                        </p:tgtEl>
                                        <p:attrNameLst>
                                          <p:attrName>ppt_h</p:attrName>
                                        </p:attrNameLst>
                                      </p:cBhvr>
                                      <p:tavLst>
                                        <p:tav tm="0">
                                          <p:val>
                                            <p:strVal val="#ppt_h*0.01"/>
                                          </p:val>
                                        </p:tav>
                                        <p:tav tm="100000">
                                          <p:val>
                                            <p:strVal val="#ppt_h"/>
                                          </p:val>
                                        </p:tav>
                                      </p:tavLst>
                                    </p:anim>
                                    <p:anim calcmode="lin" valueType="num">
                                      <p:cBhvr>
                                        <p:cTn id="119" dur="500" fill="hold"/>
                                        <p:tgtEl>
                                          <p:spTgt spid="24602"/>
                                        </p:tgtEl>
                                        <p:attrNameLst>
                                          <p:attrName>ppt_x</p:attrName>
                                        </p:attrNameLst>
                                      </p:cBhvr>
                                      <p:tavLst>
                                        <p:tav tm="0">
                                          <p:val>
                                            <p:strVal val="#ppt_x"/>
                                          </p:val>
                                        </p:tav>
                                        <p:tav tm="100000">
                                          <p:val>
                                            <p:strVal val="#ppt_x"/>
                                          </p:val>
                                        </p:tav>
                                      </p:tavLst>
                                    </p:anim>
                                    <p:anim calcmode="lin" valueType="num">
                                      <p:cBhvr>
                                        <p:cTn id="120" dur="500" fill="hold"/>
                                        <p:tgtEl>
                                          <p:spTgt spid="24602"/>
                                        </p:tgtEl>
                                        <p:attrNameLst>
                                          <p:attrName>ppt_y</p:attrName>
                                        </p:attrNameLst>
                                      </p:cBhvr>
                                      <p:tavLst>
                                        <p:tav tm="0">
                                          <p:val>
                                            <p:strVal val="#ppt_h+1"/>
                                          </p:val>
                                        </p:tav>
                                        <p:tav tm="100000">
                                          <p:val>
                                            <p:strVal val="#ppt_y"/>
                                          </p:val>
                                        </p:tav>
                                      </p:tavLst>
                                    </p:anim>
                                    <p:animEffect transition="in" filter="fade">
                                      <p:cBhvr>
                                        <p:cTn id="121" dur="500"/>
                                        <p:tgtEl>
                                          <p:spTgt spid="24602"/>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4" presetClass="entr" presetSubtype="0" accel="100000" fill="hold" grpId="0" nodeType="clickEffect">
                                  <p:stCondLst>
                                    <p:cond delay="0"/>
                                  </p:stCondLst>
                                  <p:childTnLst>
                                    <p:set>
                                      <p:cBhvr>
                                        <p:cTn id="125" dur="1" fill="hold">
                                          <p:stCondLst>
                                            <p:cond delay="0"/>
                                          </p:stCondLst>
                                        </p:cTn>
                                        <p:tgtEl>
                                          <p:spTgt spid="24584"/>
                                        </p:tgtEl>
                                        <p:attrNameLst>
                                          <p:attrName>style.visibility</p:attrName>
                                        </p:attrNameLst>
                                      </p:cBhvr>
                                      <p:to>
                                        <p:strVal val="visible"/>
                                      </p:to>
                                    </p:set>
                                    <p:anim calcmode="lin" valueType="num">
                                      <p:cBhvr>
                                        <p:cTn id="126" dur="500" fill="hold"/>
                                        <p:tgtEl>
                                          <p:spTgt spid="24584"/>
                                        </p:tgtEl>
                                        <p:attrNameLst>
                                          <p:attrName>ppt_w</p:attrName>
                                        </p:attrNameLst>
                                      </p:cBhvr>
                                      <p:tavLst>
                                        <p:tav tm="0">
                                          <p:val>
                                            <p:strVal val="#ppt_w*0.05"/>
                                          </p:val>
                                        </p:tav>
                                        <p:tav tm="100000">
                                          <p:val>
                                            <p:strVal val="#ppt_w"/>
                                          </p:val>
                                        </p:tav>
                                      </p:tavLst>
                                    </p:anim>
                                    <p:anim calcmode="lin" valueType="num">
                                      <p:cBhvr>
                                        <p:cTn id="127" dur="500" fill="hold"/>
                                        <p:tgtEl>
                                          <p:spTgt spid="24584"/>
                                        </p:tgtEl>
                                        <p:attrNameLst>
                                          <p:attrName>ppt_h</p:attrName>
                                        </p:attrNameLst>
                                      </p:cBhvr>
                                      <p:tavLst>
                                        <p:tav tm="0">
                                          <p:val>
                                            <p:strVal val="#ppt_h"/>
                                          </p:val>
                                        </p:tav>
                                        <p:tav tm="100000">
                                          <p:val>
                                            <p:strVal val="#ppt_h"/>
                                          </p:val>
                                        </p:tav>
                                      </p:tavLst>
                                    </p:anim>
                                    <p:anim calcmode="lin" valueType="num">
                                      <p:cBhvr>
                                        <p:cTn id="128" dur="500" fill="hold"/>
                                        <p:tgtEl>
                                          <p:spTgt spid="24584"/>
                                        </p:tgtEl>
                                        <p:attrNameLst>
                                          <p:attrName>ppt_x</p:attrName>
                                        </p:attrNameLst>
                                      </p:cBhvr>
                                      <p:tavLst>
                                        <p:tav tm="0">
                                          <p:val>
                                            <p:strVal val="#ppt_x-.2"/>
                                          </p:val>
                                        </p:tav>
                                        <p:tav tm="100000">
                                          <p:val>
                                            <p:strVal val="#ppt_x"/>
                                          </p:val>
                                        </p:tav>
                                      </p:tavLst>
                                    </p:anim>
                                    <p:anim calcmode="lin" valueType="num">
                                      <p:cBhvr>
                                        <p:cTn id="129" dur="500" fill="hold"/>
                                        <p:tgtEl>
                                          <p:spTgt spid="24584"/>
                                        </p:tgtEl>
                                        <p:attrNameLst>
                                          <p:attrName>ppt_y</p:attrName>
                                        </p:attrNameLst>
                                      </p:cBhvr>
                                      <p:tavLst>
                                        <p:tav tm="0">
                                          <p:val>
                                            <p:strVal val="#ppt_y"/>
                                          </p:val>
                                        </p:tav>
                                        <p:tav tm="100000">
                                          <p:val>
                                            <p:strVal val="#ppt_y"/>
                                          </p:val>
                                        </p:tav>
                                      </p:tavLst>
                                    </p:anim>
                                    <p:animEffect transition="in" filter="fade">
                                      <p:cBhvr>
                                        <p:cTn id="130" dur="500"/>
                                        <p:tgtEl>
                                          <p:spTgt spid="24584"/>
                                        </p:tgtEl>
                                      </p:cBhvr>
                                    </p:animEffec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58" presetClass="entr" presetSubtype="0" accel="100000" fill="hold" grpId="0" nodeType="clickEffect">
                                  <p:stCondLst>
                                    <p:cond delay="0"/>
                                  </p:stCondLst>
                                  <p:childTnLst>
                                    <p:set>
                                      <p:cBhvr>
                                        <p:cTn id="134" dur="1" fill="hold">
                                          <p:stCondLst>
                                            <p:cond delay="0"/>
                                          </p:stCondLst>
                                        </p:cTn>
                                        <p:tgtEl>
                                          <p:spTgt spid="24605"/>
                                        </p:tgtEl>
                                        <p:attrNameLst>
                                          <p:attrName>style.visibility</p:attrName>
                                        </p:attrNameLst>
                                      </p:cBhvr>
                                      <p:to>
                                        <p:strVal val="visible"/>
                                      </p:to>
                                    </p:set>
                                    <p:anim calcmode="lin" valueType="num">
                                      <p:cBhvr>
                                        <p:cTn id="135" dur="500" fill="hold"/>
                                        <p:tgtEl>
                                          <p:spTgt spid="24605"/>
                                        </p:tgtEl>
                                        <p:attrNameLst>
                                          <p:attrName>ppt_w</p:attrName>
                                        </p:attrNameLst>
                                      </p:cBhvr>
                                      <p:tavLst>
                                        <p:tav tm="0">
                                          <p:val>
                                            <p:strVal val="#ppt_w*2.5"/>
                                          </p:val>
                                        </p:tav>
                                        <p:tav tm="100000">
                                          <p:val>
                                            <p:strVal val="#ppt_w"/>
                                          </p:val>
                                        </p:tav>
                                      </p:tavLst>
                                    </p:anim>
                                    <p:anim calcmode="lin" valueType="num">
                                      <p:cBhvr>
                                        <p:cTn id="136" dur="500" fill="hold"/>
                                        <p:tgtEl>
                                          <p:spTgt spid="24605"/>
                                        </p:tgtEl>
                                        <p:attrNameLst>
                                          <p:attrName>ppt_h</p:attrName>
                                        </p:attrNameLst>
                                      </p:cBhvr>
                                      <p:tavLst>
                                        <p:tav tm="0">
                                          <p:val>
                                            <p:strVal val="#ppt_h*0.01"/>
                                          </p:val>
                                        </p:tav>
                                        <p:tav tm="100000">
                                          <p:val>
                                            <p:strVal val="#ppt_h"/>
                                          </p:val>
                                        </p:tav>
                                      </p:tavLst>
                                    </p:anim>
                                    <p:anim calcmode="lin" valueType="num">
                                      <p:cBhvr>
                                        <p:cTn id="137" dur="500" fill="hold"/>
                                        <p:tgtEl>
                                          <p:spTgt spid="24605"/>
                                        </p:tgtEl>
                                        <p:attrNameLst>
                                          <p:attrName>ppt_x</p:attrName>
                                        </p:attrNameLst>
                                      </p:cBhvr>
                                      <p:tavLst>
                                        <p:tav tm="0">
                                          <p:val>
                                            <p:strVal val="#ppt_x"/>
                                          </p:val>
                                        </p:tav>
                                        <p:tav tm="100000">
                                          <p:val>
                                            <p:strVal val="#ppt_x"/>
                                          </p:val>
                                        </p:tav>
                                      </p:tavLst>
                                    </p:anim>
                                    <p:anim calcmode="lin" valueType="num">
                                      <p:cBhvr>
                                        <p:cTn id="138" dur="500" fill="hold"/>
                                        <p:tgtEl>
                                          <p:spTgt spid="24605"/>
                                        </p:tgtEl>
                                        <p:attrNameLst>
                                          <p:attrName>ppt_y</p:attrName>
                                        </p:attrNameLst>
                                      </p:cBhvr>
                                      <p:tavLst>
                                        <p:tav tm="0">
                                          <p:val>
                                            <p:strVal val="#ppt_h+1"/>
                                          </p:val>
                                        </p:tav>
                                        <p:tav tm="100000">
                                          <p:val>
                                            <p:strVal val="#ppt_y"/>
                                          </p:val>
                                        </p:tav>
                                      </p:tavLst>
                                    </p:anim>
                                    <p:animEffect transition="in" filter="fade">
                                      <p:cBhvr>
                                        <p:cTn id="139" dur="500"/>
                                        <p:tgtEl>
                                          <p:spTgt spid="24605"/>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54" presetClass="entr" presetSubtype="0" accel="100000" fill="hold" grpId="0" nodeType="clickEffect">
                                  <p:stCondLst>
                                    <p:cond delay="0"/>
                                  </p:stCondLst>
                                  <p:childTnLst>
                                    <p:set>
                                      <p:cBhvr>
                                        <p:cTn id="143" dur="1" fill="hold">
                                          <p:stCondLst>
                                            <p:cond delay="0"/>
                                          </p:stCondLst>
                                        </p:cTn>
                                        <p:tgtEl>
                                          <p:spTgt spid="2"/>
                                        </p:tgtEl>
                                        <p:attrNameLst>
                                          <p:attrName>style.visibility</p:attrName>
                                        </p:attrNameLst>
                                      </p:cBhvr>
                                      <p:to>
                                        <p:strVal val="visible"/>
                                      </p:to>
                                    </p:set>
                                    <p:anim calcmode="lin" valueType="num">
                                      <p:cBhvr>
                                        <p:cTn id="144" dur="500" fill="hold"/>
                                        <p:tgtEl>
                                          <p:spTgt spid="2"/>
                                        </p:tgtEl>
                                        <p:attrNameLst>
                                          <p:attrName>ppt_w</p:attrName>
                                        </p:attrNameLst>
                                      </p:cBhvr>
                                      <p:tavLst>
                                        <p:tav tm="0">
                                          <p:val>
                                            <p:strVal val="#ppt_w*0.05"/>
                                          </p:val>
                                        </p:tav>
                                        <p:tav tm="100000">
                                          <p:val>
                                            <p:strVal val="#ppt_w"/>
                                          </p:val>
                                        </p:tav>
                                      </p:tavLst>
                                    </p:anim>
                                    <p:anim calcmode="lin" valueType="num">
                                      <p:cBhvr>
                                        <p:cTn id="145" dur="500" fill="hold"/>
                                        <p:tgtEl>
                                          <p:spTgt spid="2"/>
                                        </p:tgtEl>
                                        <p:attrNameLst>
                                          <p:attrName>ppt_h</p:attrName>
                                        </p:attrNameLst>
                                      </p:cBhvr>
                                      <p:tavLst>
                                        <p:tav tm="0">
                                          <p:val>
                                            <p:strVal val="#ppt_h"/>
                                          </p:val>
                                        </p:tav>
                                        <p:tav tm="100000">
                                          <p:val>
                                            <p:strVal val="#ppt_h"/>
                                          </p:val>
                                        </p:tav>
                                      </p:tavLst>
                                    </p:anim>
                                    <p:anim calcmode="lin" valueType="num">
                                      <p:cBhvr>
                                        <p:cTn id="146" dur="500" fill="hold"/>
                                        <p:tgtEl>
                                          <p:spTgt spid="2"/>
                                        </p:tgtEl>
                                        <p:attrNameLst>
                                          <p:attrName>ppt_x</p:attrName>
                                        </p:attrNameLst>
                                      </p:cBhvr>
                                      <p:tavLst>
                                        <p:tav tm="0">
                                          <p:val>
                                            <p:strVal val="#ppt_x-.2"/>
                                          </p:val>
                                        </p:tav>
                                        <p:tav tm="100000">
                                          <p:val>
                                            <p:strVal val="#ppt_x"/>
                                          </p:val>
                                        </p:tav>
                                      </p:tavLst>
                                    </p:anim>
                                    <p:anim calcmode="lin" valueType="num">
                                      <p:cBhvr>
                                        <p:cTn id="147" dur="500" fill="hold"/>
                                        <p:tgtEl>
                                          <p:spTgt spid="2"/>
                                        </p:tgtEl>
                                        <p:attrNameLst>
                                          <p:attrName>ppt_y</p:attrName>
                                        </p:attrNameLst>
                                      </p:cBhvr>
                                      <p:tavLst>
                                        <p:tav tm="0">
                                          <p:val>
                                            <p:strVal val="#ppt_y"/>
                                          </p:val>
                                        </p:tav>
                                        <p:tav tm="100000">
                                          <p:val>
                                            <p:strVal val="#ppt_y"/>
                                          </p:val>
                                        </p:tav>
                                      </p:tavLst>
                                    </p:anim>
                                    <p:animEffect transition="in" filter="fade">
                                      <p:cBhvr>
                                        <p:cTn id="14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P spid="24580" grpId="0" animBg="1"/>
      <p:bldP spid="24581" grpId="0" animBg="1"/>
      <p:bldP spid="24582" grpId="0" animBg="1"/>
      <p:bldP spid="24583" grpId="0" animBg="1"/>
      <p:bldP spid="24584" grpId="0" animBg="1"/>
      <p:bldP spid="24585" grpId="0" animBg="1"/>
      <p:bldP spid="24586" grpId="0"/>
      <p:bldP spid="24587" grpId="0" animBg="1"/>
      <p:bldP spid="24588" grpId="0" animBg="1"/>
      <p:bldP spid="24589" grpId="0" animBg="1"/>
      <p:bldP spid="24590" grpId="0" animBg="1"/>
      <p:bldP spid="24591" grpId="0" animBg="1"/>
      <p:bldP spid="24592" grpId="0" animBg="1"/>
      <p:bldP spid="24593" grpId="0" animBg="1"/>
      <p:bldP spid="24594" grpId="0" animBg="1"/>
      <p:bldP spid="24595" grpId="0" animBg="1"/>
      <p:bldP spid="24596" grpId="0" animBg="1"/>
      <p:bldP spid="24602" grpId="0" animBg="1"/>
      <p:bldP spid="24605" grpId="0" animBg="1"/>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667000"/>
            <a:ext cx="7848600" cy="3862596"/>
          </a:xfrm>
          <a:prstGeom prst="rect">
            <a:avLst/>
          </a:prstGeom>
        </p:spPr>
        <p:txBody>
          <a:bodyPr wrap="square">
            <a:spAutoFit/>
          </a:bodyPr>
          <a:lstStyle/>
          <a:p>
            <a:pPr lvl="0"/>
            <a:r>
              <a:rPr lang="en-US" sz="3500" dirty="0" smtClean="0"/>
              <a:t>Which element represents an atom of sodium?</a:t>
            </a:r>
          </a:p>
          <a:p>
            <a:pPr lvl="0"/>
            <a:endParaRPr lang="en-US" sz="3500" dirty="0" smtClean="0"/>
          </a:p>
          <a:p>
            <a:pPr marL="800100" lvl="1" indent="-342900">
              <a:buFont typeface="+mj-lt"/>
              <a:buAutoNum type="alphaUcPeriod"/>
            </a:pPr>
            <a:r>
              <a:rPr lang="en-US" sz="3500" dirty="0" smtClean="0"/>
              <a:t>1</a:t>
            </a:r>
          </a:p>
          <a:p>
            <a:pPr marL="800100" lvl="1" indent="-342900">
              <a:buFont typeface="+mj-lt"/>
              <a:buAutoNum type="alphaUcPeriod"/>
            </a:pPr>
            <a:r>
              <a:rPr lang="en-US" sz="3500" dirty="0" smtClean="0"/>
              <a:t>2</a:t>
            </a:r>
          </a:p>
          <a:p>
            <a:pPr marL="800100" lvl="1" indent="-342900">
              <a:buFont typeface="+mj-lt"/>
              <a:buAutoNum type="alphaUcPeriod"/>
            </a:pPr>
            <a:r>
              <a:rPr lang="en-US" sz="3500" dirty="0" smtClean="0"/>
              <a:t>3</a:t>
            </a:r>
          </a:p>
          <a:p>
            <a:pPr marL="800100" lvl="1" indent="-342900">
              <a:buFont typeface="+mj-lt"/>
              <a:buAutoNum type="alphaUcPeriod"/>
            </a:pPr>
            <a:r>
              <a:rPr lang="en-US" sz="3500" dirty="0" smtClean="0"/>
              <a:t>4</a:t>
            </a:r>
            <a:endParaRPr lang="en-US" sz="3500" dirty="0"/>
          </a:p>
        </p:txBody>
      </p:sp>
      <p:graphicFrame>
        <p:nvGraphicFramePr>
          <p:cNvPr id="3" name="Table 2"/>
          <p:cNvGraphicFramePr>
            <a:graphicFrameLocks noGrp="1"/>
          </p:cNvGraphicFramePr>
          <p:nvPr/>
        </p:nvGraphicFramePr>
        <p:xfrm>
          <a:off x="1295400" y="685800"/>
          <a:ext cx="6019800" cy="1905000"/>
        </p:xfrm>
        <a:graphic>
          <a:graphicData uri="http://schemas.openxmlformats.org/drawingml/2006/table">
            <a:tbl>
              <a:tblPr/>
              <a:tblGrid>
                <a:gridCol w="1504950"/>
                <a:gridCol w="1504950"/>
                <a:gridCol w="1504950"/>
                <a:gridCol w="1504950"/>
              </a:tblGrid>
              <a:tr h="381000">
                <a:tc>
                  <a:txBody>
                    <a:bodyPr/>
                    <a:lstStyle/>
                    <a:p>
                      <a:pPr marL="0" marR="0" algn="ctr">
                        <a:spcBef>
                          <a:spcPts val="0"/>
                        </a:spcBef>
                        <a:spcAft>
                          <a:spcPts val="0"/>
                        </a:spcAft>
                      </a:pPr>
                      <a:r>
                        <a:rPr lang="en-US" sz="2000" b="1" dirty="0">
                          <a:latin typeface="Times New Roman"/>
                          <a:ea typeface="Times New Roman"/>
                        </a:rPr>
                        <a:t>Element</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Protons</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Neutrons</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rPr>
                        <a:t>Electrons</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spcBef>
                          <a:spcPts val="0"/>
                        </a:spcBef>
                        <a:spcAft>
                          <a:spcPts val="0"/>
                        </a:spcAft>
                      </a:pPr>
                      <a:r>
                        <a:rPr lang="en-US" sz="2000" dirty="0">
                          <a:latin typeface="Times New Roman"/>
                          <a:ea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spcBef>
                          <a:spcPts val="0"/>
                        </a:spcBef>
                        <a:spcAft>
                          <a:spcPts val="0"/>
                        </a:spcAft>
                      </a:pPr>
                      <a:r>
                        <a:rPr lang="en-US" sz="2000">
                          <a:latin typeface="Times New Roman"/>
                          <a:ea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spcBef>
                          <a:spcPts val="0"/>
                        </a:spcBef>
                        <a:spcAft>
                          <a:spcPts val="0"/>
                        </a:spcAft>
                      </a:pPr>
                      <a:r>
                        <a:rPr lang="en-US" sz="2000">
                          <a:latin typeface="Times New Roman"/>
                          <a:ea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1000">
                <a:tc>
                  <a:txBody>
                    <a:bodyPr/>
                    <a:lstStyle/>
                    <a:p>
                      <a:pPr marL="0" marR="0" algn="ctr">
                        <a:spcBef>
                          <a:spcPts val="0"/>
                        </a:spcBef>
                        <a:spcAft>
                          <a:spcPts val="0"/>
                        </a:spcAft>
                      </a:pPr>
                      <a:r>
                        <a:rPr lang="en-US" sz="2000">
                          <a:latin typeface="Times New Roman"/>
                          <a:ea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latin typeface="Times New Roman"/>
                          <a:ea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latin typeface="Times New Roman"/>
                          <a:ea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7240"/>
            <a:ext cx="8183880" cy="1051560"/>
          </a:xfrm>
        </p:spPr>
        <p:txBody>
          <a:bodyPr>
            <a:normAutofit fontScale="90000"/>
          </a:bodyPr>
          <a:lstStyle/>
          <a:p>
            <a:r>
              <a:rPr lang="en-US" dirty="0" smtClean="0"/>
              <a:t>According to the periodic table, which one represents a carbon atom?</a:t>
            </a:r>
            <a:endParaRPr lang="en-US" dirty="0"/>
          </a:p>
        </p:txBody>
      </p:sp>
      <p:pic>
        <p:nvPicPr>
          <p:cNvPr id="1026" name="Picture 2"/>
          <p:cNvPicPr>
            <a:picLocks noGrp="1" noChangeAspect="1" noChangeArrowheads="1"/>
          </p:cNvPicPr>
          <p:nvPr>
            <p:ph idx="1"/>
          </p:nvPr>
        </p:nvPicPr>
        <p:blipFill>
          <a:blip r:embed="rId3" cstate="print"/>
          <a:srcRect l="29175" t="26938" r="61359" b="56226"/>
          <a:stretch>
            <a:fillRect/>
          </a:stretch>
        </p:blipFill>
        <p:spPr bwMode="auto">
          <a:xfrm>
            <a:off x="2205681" y="1953399"/>
            <a:ext cx="762000" cy="762000"/>
          </a:xfrm>
          <a:prstGeom prst="rect">
            <a:avLst/>
          </a:prstGeom>
          <a:noFill/>
          <a:ln w="9525">
            <a:noFill/>
            <a:miter lim="800000"/>
            <a:headEnd/>
            <a:tailEnd/>
          </a:ln>
        </p:spPr>
      </p:pic>
      <p:sp>
        <p:nvSpPr>
          <p:cNvPr id="5" name="TextBox 4"/>
          <p:cNvSpPr txBox="1"/>
          <p:nvPr/>
        </p:nvSpPr>
        <p:spPr>
          <a:xfrm>
            <a:off x="1371600" y="1828800"/>
            <a:ext cx="533400" cy="553998"/>
          </a:xfrm>
          <a:prstGeom prst="rect">
            <a:avLst/>
          </a:prstGeom>
          <a:noFill/>
        </p:spPr>
        <p:txBody>
          <a:bodyPr wrap="square" rtlCol="0">
            <a:spAutoFit/>
          </a:bodyPr>
          <a:lstStyle/>
          <a:p>
            <a:r>
              <a:rPr lang="en-US" sz="3000" dirty="0" smtClean="0"/>
              <a:t>A</a:t>
            </a:r>
            <a:endParaRPr lang="en-US" sz="3000" dirty="0"/>
          </a:p>
        </p:txBody>
      </p:sp>
      <p:pic>
        <p:nvPicPr>
          <p:cNvPr id="1027" name="Picture 3"/>
          <p:cNvPicPr>
            <a:picLocks noChangeAspect="1" noChangeArrowheads="1"/>
          </p:cNvPicPr>
          <p:nvPr/>
        </p:nvPicPr>
        <p:blipFill>
          <a:blip r:embed="rId3" cstate="print"/>
          <a:srcRect l="27746" t="44792" r="56442" b="28125"/>
          <a:stretch>
            <a:fillRect/>
          </a:stretch>
        </p:blipFill>
        <p:spPr bwMode="auto">
          <a:xfrm>
            <a:off x="1676400" y="3048000"/>
            <a:ext cx="2057400" cy="1981200"/>
          </a:xfrm>
          <a:prstGeom prst="rect">
            <a:avLst/>
          </a:prstGeom>
          <a:noFill/>
          <a:ln w="9525">
            <a:noFill/>
            <a:miter lim="800000"/>
            <a:headEnd/>
            <a:tailEnd/>
          </a:ln>
        </p:spPr>
      </p:pic>
      <p:sp>
        <p:nvSpPr>
          <p:cNvPr id="7" name="TextBox 6"/>
          <p:cNvSpPr txBox="1"/>
          <p:nvPr/>
        </p:nvSpPr>
        <p:spPr>
          <a:xfrm>
            <a:off x="914400" y="3886200"/>
            <a:ext cx="381000" cy="553998"/>
          </a:xfrm>
          <a:prstGeom prst="rect">
            <a:avLst/>
          </a:prstGeom>
          <a:noFill/>
        </p:spPr>
        <p:txBody>
          <a:bodyPr wrap="square" rtlCol="0">
            <a:spAutoFit/>
          </a:bodyPr>
          <a:lstStyle/>
          <a:p>
            <a:r>
              <a:rPr lang="en-US" sz="3000" dirty="0" smtClean="0"/>
              <a:t>C</a:t>
            </a:r>
            <a:endParaRPr lang="en-US" sz="3000" dirty="0"/>
          </a:p>
        </p:txBody>
      </p:sp>
      <p:pic>
        <p:nvPicPr>
          <p:cNvPr id="1028" name="Picture 4"/>
          <p:cNvPicPr>
            <a:picLocks noChangeAspect="1" noChangeArrowheads="1"/>
          </p:cNvPicPr>
          <p:nvPr/>
        </p:nvPicPr>
        <p:blipFill>
          <a:blip r:embed="rId3" cstate="print"/>
          <a:srcRect l="52928" t="27083" r="31845" b="46875"/>
          <a:stretch>
            <a:fillRect/>
          </a:stretch>
        </p:blipFill>
        <p:spPr bwMode="auto">
          <a:xfrm>
            <a:off x="6172200" y="1981200"/>
            <a:ext cx="1981200" cy="1905000"/>
          </a:xfrm>
          <a:prstGeom prst="rect">
            <a:avLst/>
          </a:prstGeom>
          <a:noFill/>
          <a:ln w="9525">
            <a:noFill/>
            <a:miter lim="800000"/>
            <a:headEnd/>
            <a:tailEnd/>
          </a:ln>
        </p:spPr>
      </p:pic>
      <p:sp>
        <p:nvSpPr>
          <p:cNvPr id="9" name="TextBox 8"/>
          <p:cNvSpPr txBox="1"/>
          <p:nvPr/>
        </p:nvSpPr>
        <p:spPr>
          <a:xfrm>
            <a:off x="5486400" y="2057400"/>
            <a:ext cx="533400" cy="553998"/>
          </a:xfrm>
          <a:prstGeom prst="rect">
            <a:avLst/>
          </a:prstGeom>
          <a:noFill/>
        </p:spPr>
        <p:txBody>
          <a:bodyPr wrap="square" rtlCol="0">
            <a:spAutoFit/>
          </a:bodyPr>
          <a:lstStyle/>
          <a:p>
            <a:r>
              <a:rPr lang="en-US" sz="3000" dirty="0" smtClean="0"/>
              <a:t>B</a:t>
            </a:r>
            <a:endParaRPr lang="en-US" sz="3000" dirty="0"/>
          </a:p>
        </p:txBody>
      </p:sp>
      <p:pic>
        <p:nvPicPr>
          <p:cNvPr id="1029" name="Picture 5"/>
          <p:cNvPicPr>
            <a:picLocks noChangeAspect="1" noChangeArrowheads="1"/>
          </p:cNvPicPr>
          <p:nvPr/>
        </p:nvPicPr>
        <p:blipFill>
          <a:blip r:embed="rId3" cstate="print"/>
          <a:srcRect l="51757" t="53125" r="32431" b="18750"/>
          <a:stretch>
            <a:fillRect/>
          </a:stretch>
        </p:blipFill>
        <p:spPr bwMode="auto">
          <a:xfrm>
            <a:off x="5867400" y="4114800"/>
            <a:ext cx="2057400" cy="2057400"/>
          </a:xfrm>
          <a:prstGeom prst="rect">
            <a:avLst/>
          </a:prstGeom>
          <a:noFill/>
          <a:ln w="9525">
            <a:noFill/>
            <a:miter lim="800000"/>
            <a:headEnd/>
            <a:tailEnd/>
          </a:ln>
        </p:spPr>
      </p:pic>
      <p:sp>
        <p:nvSpPr>
          <p:cNvPr id="11" name="TextBox 10"/>
          <p:cNvSpPr txBox="1"/>
          <p:nvPr/>
        </p:nvSpPr>
        <p:spPr>
          <a:xfrm>
            <a:off x="5334000" y="4572000"/>
            <a:ext cx="838200" cy="553998"/>
          </a:xfrm>
          <a:prstGeom prst="rect">
            <a:avLst/>
          </a:prstGeom>
          <a:noFill/>
        </p:spPr>
        <p:txBody>
          <a:bodyPr wrap="square" rtlCol="0">
            <a:spAutoFit/>
          </a:bodyPr>
          <a:lstStyle/>
          <a:p>
            <a:r>
              <a:rPr lang="en-US" sz="3000" dirty="0" smtClean="0"/>
              <a:t>D</a:t>
            </a:r>
            <a:endParaRPr lang="en-US" sz="3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08253100"/>
              </p:ext>
            </p:extLst>
          </p:nvPr>
        </p:nvGraphicFramePr>
        <p:xfrm>
          <a:off x="228600" y="115819"/>
          <a:ext cx="8534400" cy="6562243"/>
        </p:xfrm>
        <a:graphic>
          <a:graphicData uri="http://schemas.openxmlformats.org/drawingml/2006/table">
            <a:tbl>
              <a:tblPr/>
              <a:tblGrid>
                <a:gridCol w="2133600"/>
                <a:gridCol w="1676400"/>
                <a:gridCol w="2590800"/>
                <a:gridCol w="2133600"/>
              </a:tblGrid>
              <a:tr h="1114794">
                <a:tc>
                  <a:txBody>
                    <a:bodyPr/>
                    <a:lstStyle/>
                    <a:p>
                      <a:pPr marL="0" marR="0" algn="r">
                        <a:lnSpc>
                          <a:spcPct val="115000"/>
                        </a:lnSpc>
                        <a:spcBef>
                          <a:spcPts val="0"/>
                        </a:spcBef>
                        <a:spcAft>
                          <a:spcPts val="0"/>
                        </a:spcAft>
                      </a:pPr>
                      <a:endParaRPr lang="en-US" sz="18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EA0B0"/>
                    </a:solidFill>
                  </a:tcPr>
                </a:tc>
                <a:tc>
                  <a:txBody>
                    <a:bodyPr/>
                    <a:lstStyle/>
                    <a:p>
                      <a:pPr marL="0" marR="0" algn="r">
                        <a:lnSpc>
                          <a:spcPct val="115000"/>
                        </a:lnSpc>
                        <a:spcBef>
                          <a:spcPts val="0"/>
                        </a:spcBef>
                        <a:spcAft>
                          <a:spcPts val="0"/>
                        </a:spcAft>
                      </a:pPr>
                      <a:r>
                        <a:rPr lang="en-US" sz="3000" b="1" dirty="0">
                          <a:latin typeface="Calibri"/>
                          <a:ea typeface="Calibri"/>
                          <a:cs typeface="Times New Roman"/>
                        </a:rPr>
                        <a:t>Metals </a:t>
                      </a:r>
                      <a:endParaRPr lang="en-US" sz="30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EA0B0"/>
                    </a:solidFill>
                  </a:tcPr>
                </a:tc>
                <a:tc>
                  <a:txBody>
                    <a:bodyPr/>
                    <a:lstStyle/>
                    <a:p>
                      <a:pPr marL="0" marR="0" algn="r">
                        <a:lnSpc>
                          <a:spcPct val="115000"/>
                        </a:lnSpc>
                        <a:spcBef>
                          <a:spcPts val="0"/>
                        </a:spcBef>
                        <a:spcAft>
                          <a:spcPts val="0"/>
                        </a:spcAft>
                      </a:pPr>
                      <a:r>
                        <a:rPr lang="en-US" sz="3000" b="1" dirty="0" smtClean="0">
                          <a:latin typeface="Calibri"/>
                          <a:ea typeface="Calibri"/>
                          <a:cs typeface="Times New Roman"/>
                        </a:rPr>
                        <a:t>Metalloids</a:t>
                      </a:r>
                    </a:p>
                    <a:p>
                      <a:pPr marL="0" marR="0" algn="r">
                        <a:lnSpc>
                          <a:spcPct val="115000"/>
                        </a:lnSpc>
                        <a:spcBef>
                          <a:spcPts val="0"/>
                        </a:spcBef>
                        <a:spcAft>
                          <a:spcPts val="0"/>
                        </a:spcAft>
                      </a:pPr>
                      <a:r>
                        <a:rPr lang="en-US" sz="2100" b="1" dirty="0" smtClean="0">
                          <a:latin typeface="Calibri"/>
                          <a:ea typeface="Calibri"/>
                          <a:cs typeface="Times New Roman"/>
                        </a:rPr>
                        <a:t>Most</a:t>
                      </a:r>
                      <a:r>
                        <a:rPr lang="en-US" sz="2100" b="1" baseline="0" dirty="0" smtClean="0">
                          <a:latin typeface="Calibri"/>
                          <a:ea typeface="Calibri"/>
                          <a:cs typeface="Times New Roman"/>
                        </a:rPr>
                        <a:t> common silicon</a:t>
                      </a:r>
                      <a:r>
                        <a:rPr lang="en-US" sz="2100" b="1" dirty="0" smtClean="0">
                          <a:latin typeface="Calibri"/>
                          <a:ea typeface="Calibri"/>
                          <a:cs typeface="Times New Roman"/>
                        </a:rPr>
                        <a:t> </a:t>
                      </a:r>
                      <a:endParaRPr lang="en-US" sz="21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EA0B0"/>
                    </a:solidFill>
                  </a:tcPr>
                </a:tc>
                <a:tc>
                  <a:txBody>
                    <a:bodyPr/>
                    <a:lstStyle/>
                    <a:p>
                      <a:pPr marL="0" marR="0" algn="r">
                        <a:lnSpc>
                          <a:spcPct val="115000"/>
                        </a:lnSpc>
                        <a:spcBef>
                          <a:spcPts val="0"/>
                        </a:spcBef>
                        <a:spcAft>
                          <a:spcPts val="0"/>
                        </a:spcAft>
                      </a:pPr>
                      <a:r>
                        <a:rPr lang="en-US" sz="3000" b="1" dirty="0">
                          <a:latin typeface="Calibri"/>
                          <a:ea typeface="Calibri"/>
                          <a:cs typeface="Times New Roman"/>
                        </a:rPr>
                        <a:t>Non-Metals </a:t>
                      </a:r>
                      <a:endParaRPr lang="en-US" sz="30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6EA0B0"/>
                    </a:solidFill>
                  </a:tcPr>
                </a:tc>
              </a:tr>
              <a:tr h="1104580">
                <a:tc>
                  <a:txBody>
                    <a:bodyPr/>
                    <a:lstStyle/>
                    <a:p>
                      <a:pPr marL="0" marR="0" algn="r">
                        <a:lnSpc>
                          <a:spcPct val="115000"/>
                        </a:lnSpc>
                        <a:spcBef>
                          <a:spcPts val="0"/>
                        </a:spcBef>
                        <a:spcAft>
                          <a:spcPts val="0"/>
                        </a:spcAft>
                      </a:pPr>
                      <a:r>
                        <a:rPr lang="en-US" sz="2500" b="1" dirty="0">
                          <a:latin typeface="Calibri"/>
                          <a:ea typeface="Calibri"/>
                          <a:cs typeface="Times New Roman"/>
                        </a:rPr>
                        <a:t>Shiny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Yes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Sometimes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smtClean="0">
                          <a:latin typeface="Calibri"/>
                          <a:ea typeface="Calibri"/>
                          <a:cs typeface="Times New Roman"/>
                        </a:rPr>
                        <a:t>No- Dull  </a:t>
                      </a:r>
                      <a:endParaRPr lang="en-US" sz="25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r>
              <a:tr h="1855807">
                <a:tc>
                  <a:txBody>
                    <a:bodyPr/>
                    <a:lstStyle/>
                    <a:p>
                      <a:pPr marL="0" marR="0" algn="r">
                        <a:lnSpc>
                          <a:spcPct val="115000"/>
                        </a:lnSpc>
                        <a:spcBef>
                          <a:spcPts val="0"/>
                        </a:spcBef>
                        <a:spcAft>
                          <a:spcPts val="0"/>
                        </a:spcAft>
                      </a:pPr>
                      <a:r>
                        <a:rPr lang="en-US" sz="2500" b="1" dirty="0">
                          <a:latin typeface="Calibri"/>
                          <a:ea typeface="Calibri"/>
                          <a:cs typeface="Times New Roman"/>
                        </a:rPr>
                        <a:t>Malleable</a:t>
                      </a:r>
                    </a:p>
                    <a:p>
                      <a:pPr marL="0" marR="0" algn="r">
                        <a:lnSpc>
                          <a:spcPct val="115000"/>
                        </a:lnSpc>
                        <a:spcBef>
                          <a:spcPts val="0"/>
                        </a:spcBef>
                        <a:spcAft>
                          <a:spcPts val="0"/>
                        </a:spcAft>
                      </a:pPr>
                      <a:r>
                        <a:rPr lang="en-US" sz="2500" b="1" dirty="0">
                          <a:latin typeface="Calibri"/>
                          <a:ea typeface="Calibri"/>
                          <a:cs typeface="Times New Roman"/>
                        </a:rPr>
                        <a:t>(Easily Shaped)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smtClean="0">
                          <a:latin typeface="Calibri"/>
                          <a:ea typeface="Calibri"/>
                          <a:cs typeface="Times New Roman"/>
                        </a:rPr>
                        <a:t>Yes- example Aluminum</a:t>
                      </a:r>
                      <a:r>
                        <a:rPr lang="en-US" sz="2500" baseline="0" dirty="0" smtClean="0">
                          <a:latin typeface="Calibri"/>
                          <a:ea typeface="Calibri"/>
                          <a:cs typeface="Times New Roman"/>
                        </a:rPr>
                        <a:t> foil</a:t>
                      </a:r>
                      <a:endParaRPr lang="en-US" sz="25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Sometimes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smtClean="0">
                          <a:latin typeface="Calibri"/>
                          <a:ea typeface="Calibri"/>
                          <a:cs typeface="Times New Roman"/>
                        </a:rPr>
                        <a:t>No</a:t>
                      </a:r>
                      <a:endParaRPr lang="en-US" sz="25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r>
              <a:tr h="1529195">
                <a:tc>
                  <a:txBody>
                    <a:bodyPr/>
                    <a:lstStyle/>
                    <a:p>
                      <a:pPr marL="0" marR="0" algn="r">
                        <a:lnSpc>
                          <a:spcPct val="115000"/>
                        </a:lnSpc>
                        <a:spcBef>
                          <a:spcPts val="0"/>
                        </a:spcBef>
                        <a:spcAft>
                          <a:spcPts val="0"/>
                        </a:spcAft>
                      </a:pPr>
                      <a:r>
                        <a:rPr lang="en-US" sz="2500" b="1" dirty="0">
                          <a:latin typeface="Calibri"/>
                          <a:ea typeface="Calibri"/>
                          <a:cs typeface="Times New Roman"/>
                        </a:rPr>
                        <a:t>Conducts Electricity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Yes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smtClean="0">
                          <a:latin typeface="Calibri"/>
                          <a:ea typeface="Calibri"/>
                          <a:cs typeface="Times New Roman"/>
                        </a:rPr>
                        <a:t>Sometimes</a:t>
                      </a:r>
                    </a:p>
                    <a:p>
                      <a:pPr marL="0" marR="0" algn="r">
                        <a:lnSpc>
                          <a:spcPct val="115000"/>
                        </a:lnSpc>
                        <a:spcBef>
                          <a:spcPts val="0"/>
                        </a:spcBef>
                        <a:spcAft>
                          <a:spcPts val="0"/>
                        </a:spcAft>
                      </a:pPr>
                      <a:r>
                        <a:rPr lang="en-US" sz="2500" baseline="0" dirty="0" smtClean="0">
                          <a:latin typeface="Calibri"/>
                          <a:ea typeface="Calibri"/>
                          <a:cs typeface="Times New Roman"/>
                        </a:rPr>
                        <a:t>Semi- conductors </a:t>
                      </a:r>
                      <a:endParaRPr lang="en-US" sz="2500" dirty="0" smtClean="0">
                        <a:latin typeface="Calibri"/>
                        <a:ea typeface="Calibri"/>
                        <a:cs typeface="Times New Roman"/>
                      </a:endParaRPr>
                    </a:p>
                    <a:p>
                      <a:pPr marL="0" marR="0" algn="r">
                        <a:lnSpc>
                          <a:spcPct val="115000"/>
                        </a:lnSpc>
                        <a:spcBef>
                          <a:spcPts val="0"/>
                        </a:spcBef>
                        <a:spcAft>
                          <a:spcPts val="0"/>
                        </a:spcAft>
                      </a:pPr>
                      <a:r>
                        <a:rPr lang="en-US" sz="2500" dirty="0" smtClean="0">
                          <a:latin typeface="Calibri"/>
                          <a:ea typeface="Calibri"/>
                          <a:cs typeface="Times New Roman"/>
                        </a:rPr>
                        <a:t>used in</a:t>
                      </a:r>
                      <a:r>
                        <a:rPr lang="en-US" sz="2500" baseline="0" dirty="0" smtClean="0">
                          <a:latin typeface="Calibri"/>
                          <a:ea typeface="Calibri"/>
                          <a:cs typeface="Times New Roman"/>
                        </a:rPr>
                        <a:t> computer chips</a:t>
                      </a:r>
                      <a:r>
                        <a:rPr lang="en-US" sz="2500" dirty="0" smtClean="0">
                          <a:latin typeface="Calibri"/>
                          <a:ea typeface="Calibri"/>
                          <a:cs typeface="Times New Roman"/>
                        </a:rPr>
                        <a:t> </a:t>
                      </a:r>
                      <a:endParaRPr lang="en-US" sz="2500" dirty="0">
                        <a:latin typeface="Calibri"/>
                        <a:ea typeface="Calibri"/>
                        <a:cs typeface="Times New Roman"/>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No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5DFE4"/>
                    </a:solidFill>
                  </a:tcPr>
                </a:tc>
              </a:tr>
              <a:tr h="668739">
                <a:tc>
                  <a:txBody>
                    <a:bodyPr/>
                    <a:lstStyle/>
                    <a:p>
                      <a:pPr marL="0" marR="0" algn="r">
                        <a:lnSpc>
                          <a:spcPct val="115000"/>
                        </a:lnSpc>
                        <a:spcBef>
                          <a:spcPts val="0"/>
                        </a:spcBef>
                        <a:spcAft>
                          <a:spcPts val="0"/>
                        </a:spcAft>
                      </a:pPr>
                      <a:r>
                        <a:rPr lang="en-US" sz="2500" b="1" dirty="0">
                          <a:latin typeface="Calibri"/>
                          <a:ea typeface="Calibri"/>
                          <a:cs typeface="Times New Roman"/>
                        </a:rPr>
                        <a:t>Location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Left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Staircase</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c>
                  <a:txBody>
                    <a:bodyPr/>
                    <a:lstStyle/>
                    <a:p>
                      <a:pPr marL="0" marR="0" algn="r">
                        <a:lnSpc>
                          <a:spcPct val="115000"/>
                        </a:lnSpc>
                        <a:spcBef>
                          <a:spcPts val="0"/>
                        </a:spcBef>
                        <a:spcAft>
                          <a:spcPts val="0"/>
                        </a:spcAft>
                      </a:pPr>
                      <a:r>
                        <a:rPr lang="en-US" sz="2500" dirty="0">
                          <a:latin typeface="Calibri"/>
                          <a:ea typeface="Calibri"/>
                          <a:cs typeface="Times New Roman"/>
                        </a:rPr>
                        <a:t>Right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F0F2"/>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
          <p:cNvPicPr>
            <a:picLocks noChangeAspect="1" noChangeArrowheads="1"/>
          </p:cNvPicPr>
          <p:nvPr/>
        </p:nvPicPr>
        <p:blipFill>
          <a:blip r:embed="rId3" cstate="print"/>
          <a:srcRect l="57980" t="30208" r="6881" b="27083"/>
          <a:stretch>
            <a:fillRect/>
          </a:stretch>
        </p:blipFill>
        <p:spPr bwMode="auto">
          <a:xfrm>
            <a:off x="111512" y="381000"/>
            <a:ext cx="9032488"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5440"/>
            <a:ext cx="8183880" cy="1051560"/>
          </a:xfrm>
        </p:spPr>
        <p:txBody>
          <a:bodyPr>
            <a:noAutofit/>
          </a:bodyPr>
          <a:lstStyle/>
          <a:p>
            <a:r>
              <a:rPr lang="en-US" sz="2800" dirty="0" smtClean="0"/>
              <a:t>NASA is developing easily compacted materials that will be stored in the International Space Station. What characteristics should These materials have?</a:t>
            </a:r>
            <a:endParaRPr lang="en-US" sz="2800" dirty="0"/>
          </a:p>
        </p:txBody>
      </p:sp>
      <p:sp>
        <p:nvSpPr>
          <p:cNvPr id="3" name="Content Placeholder 2"/>
          <p:cNvSpPr>
            <a:spLocks noGrp="1"/>
          </p:cNvSpPr>
          <p:nvPr>
            <p:ph idx="1"/>
          </p:nvPr>
        </p:nvSpPr>
        <p:spPr>
          <a:xfrm>
            <a:off x="502920" y="3127248"/>
            <a:ext cx="8183880" cy="4187952"/>
          </a:xfrm>
        </p:spPr>
        <p:txBody>
          <a:bodyPr/>
          <a:lstStyle/>
          <a:p>
            <a:pPr marL="514350" indent="-514350">
              <a:buFont typeface="+mj-lt"/>
              <a:buAutoNum type="alphaUcPeriod"/>
            </a:pPr>
            <a:r>
              <a:rPr lang="en-US" dirty="0" smtClean="0"/>
              <a:t>Electrical conductivity </a:t>
            </a:r>
          </a:p>
          <a:p>
            <a:pPr marL="514350" indent="-514350">
              <a:buFont typeface="+mj-lt"/>
              <a:buAutoNum type="alphaUcPeriod"/>
            </a:pPr>
            <a:r>
              <a:rPr lang="en-US" dirty="0" smtClean="0"/>
              <a:t>Magnetism</a:t>
            </a:r>
          </a:p>
          <a:p>
            <a:pPr marL="514350" indent="-514350">
              <a:buFont typeface="+mj-lt"/>
              <a:buAutoNum type="alphaUcPeriod"/>
            </a:pPr>
            <a:r>
              <a:rPr lang="en-US" dirty="0" smtClean="0"/>
              <a:t>Solubility </a:t>
            </a:r>
          </a:p>
          <a:p>
            <a:pPr marL="514350" indent="-514350">
              <a:buFont typeface="+mj-lt"/>
              <a:buAutoNum type="alphaUcPeriod"/>
            </a:pPr>
            <a:r>
              <a:rPr lang="en-US" dirty="0" smtClean="0"/>
              <a:t>malleability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lstStyle/>
          <a:p>
            <a:r>
              <a:rPr lang="en-US" sz="4000" dirty="0" smtClean="0"/>
              <a:t>In a sample of the element potassium, each atom has</a:t>
            </a:r>
          </a:p>
          <a:p>
            <a:pPr>
              <a:buNone/>
            </a:pPr>
            <a:r>
              <a:rPr lang="en-US" sz="4000" dirty="0" smtClean="0"/>
              <a:t>A.		19 protons</a:t>
            </a:r>
          </a:p>
          <a:p>
            <a:pPr>
              <a:buNone/>
            </a:pPr>
            <a:r>
              <a:rPr lang="en-US" sz="4000" dirty="0" smtClean="0"/>
              <a:t>B.		20 neutrons</a:t>
            </a:r>
          </a:p>
          <a:p>
            <a:pPr>
              <a:buNone/>
            </a:pPr>
            <a:r>
              <a:rPr lang="en-US" sz="4000" dirty="0" smtClean="0"/>
              <a:t>C.		39 protons and neutrons</a:t>
            </a:r>
          </a:p>
          <a:p>
            <a:pPr>
              <a:buNone/>
            </a:pPr>
            <a:r>
              <a:rPr lang="en-US" sz="4000" dirty="0" smtClean="0"/>
              <a:t>D.		39 neutrons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176754"/>
            <a:ext cx="9144000" cy="568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90625" y="468868"/>
            <a:ext cx="6553200" cy="707886"/>
          </a:xfrm>
          <a:prstGeom prst="rect">
            <a:avLst/>
          </a:prstGeom>
        </p:spPr>
        <p:txBody>
          <a:bodyPr wrap="square">
            <a:spAutoFit/>
          </a:bodyPr>
          <a:lstStyle/>
          <a:p>
            <a:pPr algn="ctr"/>
            <a:r>
              <a:rPr lang="en-US" sz="4000" dirty="0">
                <a:latin typeface="Tw Cen MT Condensed Extra Bold" panose="020B0803020202020204" pitchFamily="34" charset="0"/>
              </a:rPr>
              <a:t>Element, Compound, </a:t>
            </a:r>
            <a:r>
              <a:rPr lang="en-US" sz="4000" dirty="0" smtClean="0">
                <a:latin typeface="Tw Cen MT Condensed Extra Bold" panose="020B0803020202020204" pitchFamily="34" charset="0"/>
              </a:rPr>
              <a:t>Mixture</a:t>
            </a:r>
          </a:p>
        </p:txBody>
      </p:sp>
    </p:spTree>
    <p:extLst>
      <p:ext uri="{BB962C8B-B14F-4D97-AF65-F5344CB8AC3E}">
        <p14:creationId xmlns:p14="http://schemas.microsoft.com/office/powerpoint/2010/main" val="1661524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pPr eaLnBrk="1" hangingPunct="1"/>
            <a:r>
              <a:rPr lang="en-US" dirty="0" smtClean="0"/>
              <a:t>Element, </a:t>
            </a:r>
            <a:r>
              <a:rPr lang="en-US" dirty="0" smtClean="0">
                <a:solidFill>
                  <a:schemeClr val="tx1"/>
                </a:solidFill>
              </a:rPr>
              <a:t>Compound</a:t>
            </a:r>
            <a:r>
              <a:rPr lang="en-US" dirty="0" smtClean="0"/>
              <a:t>, or Mixture?</a:t>
            </a:r>
          </a:p>
        </p:txBody>
      </p:sp>
      <p:sp>
        <p:nvSpPr>
          <p:cNvPr id="20483" name="Content Placeholder 4"/>
          <p:cNvSpPr>
            <a:spLocks noGrp="1"/>
          </p:cNvSpPr>
          <p:nvPr>
            <p:ph idx="1"/>
          </p:nvPr>
        </p:nvSpPr>
        <p:spPr>
          <a:xfrm>
            <a:off x="762000" y="381000"/>
            <a:ext cx="7772400" cy="990600"/>
          </a:xfrm>
        </p:spPr>
        <p:txBody>
          <a:bodyPr/>
          <a:lstStyle/>
          <a:p>
            <a:pPr algn="ctr" eaLnBrk="1" hangingPunct="1">
              <a:buFont typeface="Wingdings 2" pitchFamily="18" charset="2"/>
              <a:buNone/>
            </a:pPr>
            <a:r>
              <a:rPr lang="en-US" sz="4000" dirty="0" smtClean="0"/>
              <a:t>Table Sugar</a:t>
            </a:r>
          </a:p>
        </p:txBody>
      </p:sp>
      <p:pic>
        <p:nvPicPr>
          <p:cNvPr id="20484" name="Picture 2" descr="C:\Users\Liz\AppData\Local\Microsoft\Windows\Temporary Internet Files\Content.IE5\AWBBSMMK\MPj02896290000[1].jpg"/>
          <p:cNvPicPr>
            <a:picLocks noChangeAspect="1" noChangeArrowheads="1"/>
          </p:cNvPicPr>
          <p:nvPr/>
        </p:nvPicPr>
        <p:blipFill>
          <a:blip r:embed="rId2" cstate="print"/>
          <a:srcRect/>
          <a:stretch>
            <a:fillRect/>
          </a:stretch>
        </p:blipFill>
        <p:spPr bwMode="auto">
          <a:xfrm>
            <a:off x="3733800" y="1154112"/>
            <a:ext cx="2895600" cy="4332288"/>
          </a:xfrm>
          <a:prstGeom prst="rect">
            <a:avLst/>
          </a:prstGeom>
          <a:noFill/>
          <a:ln w="9525">
            <a:noFill/>
            <a:miter lim="800000"/>
            <a:headEnd/>
            <a:tailEnd/>
          </a:ln>
        </p:spPr>
      </p:pic>
      <p:sp>
        <p:nvSpPr>
          <p:cNvPr id="5" name="Rectangle 4"/>
          <p:cNvSpPr/>
          <p:nvPr/>
        </p:nvSpPr>
        <p:spPr>
          <a:xfrm rot="20939266">
            <a:off x="41331" y="2044837"/>
            <a:ext cx="3164457" cy="830997"/>
          </a:xfrm>
          <a:prstGeom prst="rect">
            <a:avLst/>
          </a:prstGeom>
          <a:noFill/>
        </p:spPr>
        <p:txBody>
          <a:bodyPr wrap="none">
            <a:spAutoFit/>
          </a:bodyPr>
          <a:lstStyle/>
          <a:p>
            <a:pPr algn="ctr">
              <a:defRPr/>
            </a:pPr>
            <a:r>
              <a:rPr 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r>
              <a:rPr lang="en-US" sz="4800" b="1" spc="300" baseline="-250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12</a:t>
            </a:r>
            <a:r>
              <a:rPr 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t>
            </a:r>
            <a:r>
              <a:rPr lang="en-US" sz="4800" b="1" spc="300" baseline="-250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22</a:t>
            </a:r>
            <a:r>
              <a:rPr 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a:t>
            </a:r>
            <a:r>
              <a:rPr lang="en-US" sz="4800" b="1" spc="300" baseline="-250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11</a:t>
            </a:r>
          </a:p>
        </p:txBody>
      </p:sp>
    </p:spTree>
    <p:extLst>
      <p:ext uri="{BB962C8B-B14F-4D97-AF65-F5344CB8AC3E}">
        <p14:creationId xmlns:p14="http://schemas.microsoft.com/office/powerpoint/2010/main" val="16079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eaLnBrk="1" hangingPunct="1"/>
            <a:r>
              <a:rPr lang="en-US" dirty="0" smtClean="0">
                <a:solidFill>
                  <a:schemeClr val="tx1"/>
                </a:solidFill>
              </a:rPr>
              <a:t>Element</a:t>
            </a:r>
            <a:r>
              <a:rPr lang="en-US" dirty="0" smtClean="0"/>
              <a:t>, Compound, or Mixture?</a:t>
            </a:r>
          </a:p>
        </p:txBody>
      </p:sp>
      <p:sp>
        <p:nvSpPr>
          <p:cNvPr id="16387" name="Content Placeholder 4"/>
          <p:cNvSpPr>
            <a:spLocks noGrp="1"/>
          </p:cNvSpPr>
          <p:nvPr>
            <p:ph idx="1"/>
          </p:nvPr>
        </p:nvSpPr>
        <p:spPr>
          <a:xfrm>
            <a:off x="762000" y="457200"/>
            <a:ext cx="7772400" cy="990600"/>
          </a:xfrm>
        </p:spPr>
        <p:txBody>
          <a:bodyPr/>
          <a:lstStyle/>
          <a:p>
            <a:pPr algn="ctr" eaLnBrk="1" hangingPunct="1">
              <a:buFont typeface="Wingdings 2" pitchFamily="18" charset="2"/>
              <a:buNone/>
            </a:pPr>
            <a:r>
              <a:rPr lang="en-US" sz="4000" dirty="0" smtClean="0"/>
              <a:t>Copper</a:t>
            </a:r>
          </a:p>
        </p:txBody>
      </p:sp>
      <p:pic>
        <p:nvPicPr>
          <p:cNvPr id="16388" name="Picture 4" descr="C:\Users\Liz\AppData\Local\Microsoft\Windows\Temporary Internet Files\Content.IE5\OBF55X67\MPj03165560000[1].jpg"/>
          <p:cNvPicPr>
            <a:picLocks noChangeAspect="1" noChangeArrowheads="1"/>
          </p:cNvPicPr>
          <p:nvPr/>
        </p:nvPicPr>
        <p:blipFill>
          <a:blip r:embed="rId2" cstate="print"/>
          <a:srcRect/>
          <a:stretch>
            <a:fillRect/>
          </a:stretch>
        </p:blipFill>
        <p:spPr bwMode="auto">
          <a:xfrm>
            <a:off x="1981200" y="1371600"/>
            <a:ext cx="5275263" cy="3763962"/>
          </a:xfrm>
          <a:prstGeom prst="rect">
            <a:avLst/>
          </a:prstGeom>
          <a:noFill/>
          <a:ln w="9525">
            <a:noFill/>
            <a:miter lim="800000"/>
            <a:headEnd/>
            <a:tailEnd/>
          </a:ln>
        </p:spPr>
      </p:pic>
      <p:sp>
        <p:nvSpPr>
          <p:cNvPr id="5" name="Rectangle 4"/>
          <p:cNvSpPr/>
          <p:nvPr/>
        </p:nvSpPr>
        <p:spPr>
          <a:xfrm rot="20939266">
            <a:off x="382077" y="1781071"/>
            <a:ext cx="1184940" cy="923330"/>
          </a:xfrm>
          <a:prstGeom prst="rect">
            <a:avLst/>
          </a:prstGeom>
          <a:noFill/>
        </p:spPr>
        <p:txBody>
          <a:bodyPr wrap="none">
            <a:spAutoFit/>
          </a:bodyPr>
          <a:lstStyle/>
          <a:p>
            <a:pPr algn="ctr">
              <a:defRPr/>
            </a:pP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Cu</a:t>
            </a:r>
          </a:p>
        </p:txBody>
      </p:sp>
    </p:spTree>
    <p:extLst>
      <p:ext uri="{BB962C8B-B14F-4D97-AF65-F5344CB8AC3E}">
        <p14:creationId xmlns:p14="http://schemas.microsoft.com/office/powerpoint/2010/main" val="26965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410200"/>
          </a:xfrm>
        </p:spPr>
        <p:txBody>
          <a:bodyPr/>
          <a:lstStyle/>
          <a:p>
            <a:pPr>
              <a:buNone/>
            </a:pPr>
            <a:r>
              <a:rPr lang="en-US" dirty="0" smtClean="0"/>
              <a:t>   According to the Law of Superposition at which dept in a multi-layered rock formation will the oldest rock likely be found?</a:t>
            </a:r>
          </a:p>
          <a:p>
            <a:pPr>
              <a:buNone/>
            </a:pPr>
            <a:endParaRPr lang="en-US" dirty="0"/>
          </a:p>
          <a:p>
            <a:pPr marL="514350" indent="-514350">
              <a:buAutoNum type="alphaUcPeriod"/>
            </a:pPr>
            <a:r>
              <a:rPr lang="en-US" dirty="0" smtClean="0"/>
              <a:t>10 m</a:t>
            </a:r>
          </a:p>
          <a:p>
            <a:pPr marL="514350" indent="-514350">
              <a:buAutoNum type="alphaUcPeriod"/>
            </a:pPr>
            <a:r>
              <a:rPr lang="en-US" dirty="0" smtClean="0"/>
              <a:t>50 m</a:t>
            </a:r>
          </a:p>
          <a:p>
            <a:pPr marL="514350" indent="-514350">
              <a:buAutoNum type="alphaUcPeriod"/>
            </a:pPr>
            <a:r>
              <a:rPr lang="en-US" dirty="0" smtClean="0"/>
              <a:t>300m</a:t>
            </a:r>
          </a:p>
          <a:p>
            <a:pPr marL="514350" indent="-514350">
              <a:buAutoNum type="alphaUcPeriod"/>
            </a:pPr>
            <a:r>
              <a:rPr lang="en-US" dirty="0" smtClean="0"/>
              <a:t>500m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eaLnBrk="1" hangingPunct="1"/>
            <a:r>
              <a:rPr lang="en-US" dirty="0" smtClean="0"/>
              <a:t>Element, Compound, or </a:t>
            </a:r>
            <a:r>
              <a:rPr lang="en-US" dirty="0" smtClean="0">
                <a:solidFill>
                  <a:schemeClr val="tx1"/>
                </a:solidFill>
              </a:rPr>
              <a:t>Mixture</a:t>
            </a:r>
            <a:r>
              <a:rPr lang="en-US" dirty="0" smtClean="0"/>
              <a:t>?</a:t>
            </a:r>
          </a:p>
        </p:txBody>
      </p:sp>
      <p:sp>
        <p:nvSpPr>
          <p:cNvPr id="14339" name="Content Placeholder 4"/>
          <p:cNvSpPr>
            <a:spLocks noGrp="1"/>
          </p:cNvSpPr>
          <p:nvPr>
            <p:ph idx="1"/>
          </p:nvPr>
        </p:nvSpPr>
        <p:spPr>
          <a:xfrm>
            <a:off x="533400" y="228600"/>
            <a:ext cx="7772400" cy="990600"/>
          </a:xfrm>
        </p:spPr>
        <p:txBody>
          <a:bodyPr/>
          <a:lstStyle/>
          <a:p>
            <a:pPr algn="ctr" eaLnBrk="1" hangingPunct="1">
              <a:buFont typeface="Wingdings 2" pitchFamily="18" charset="2"/>
              <a:buNone/>
            </a:pPr>
            <a:r>
              <a:rPr lang="en-US" sz="4000" dirty="0" smtClean="0"/>
              <a:t>Rocks</a:t>
            </a:r>
          </a:p>
        </p:txBody>
      </p:sp>
      <p:pic>
        <p:nvPicPr>
          <p:cNvPr id="14340" name="Picture 3" descr="C:\Users\Liz\AppData\Local\Microsoft\Windows\Temporary Internet Files\Content.IE5\12PITY9L\MPj04443030000[1].jpg"/>
          <p:cNvPicPr>
            <a:picLocks noChangeAspect="1" noChangeArrowheads="1"/>
          </p:cNvPicPr>
          <p:nvPr/>
        </p:nvPicPr>
        <p:blipFill>
          <a:blip r:embed="rId2" cstate="print"/>
          <a:srcRect/>
          <a:stretch>
            <a:fillRect/>
          </a:stretch>
        </p:blipFill>
        <p:spPr bwMode="auto">
          <a:xfrm>
            <a:off x="1066800" y="914400"/>
            <a:ext cx="6858000" cy="4564062"/>
          </a:xfrm>
          <a:prstGeom prst="rect">
            <a:avLst/>
          </a:prstGeom>
          <a:noFill/>
          <a:ln w="9525">
            <a:noFill/>
            <a:miter lim="800000"/>
            <a:headEnd/>
            <a:tailEnd/>
          </a:ln>
        </p:spPr>
      </p:pic>
    </p:spTree>
    <p:extLst>
      <p:ext uri="{BB962C8B-B14F-4D97-AF65-F5344CB8AC3E}">
        <p14:creationId xmlns:p14="http://schemas.microsoft.com/office/powerpoint/2010/main" val="3706125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8183880" cy="1051560"/>
          </a:xfrm>
        </p:spPr>
        <p:txBody>
          <a:bodyPr/>
          <a:lstStyle/>
          <a:p>
            <a:r>
              <a:rPr lang="en-US" b="1" dirty="0" smtClean="0"/>
              <a:t>Physical </a:t>
            </a:r>
            <a:r>
              <a:rPr lang="en-US" b="1" dirty="0" err="1" smtClean="0"/>
              <a:t>vs</a:t>
            </a:r>
            <a:r>
              <a:rPr lang="en-US" b="1" dirty="0" smtClean="0"/>
              <a:t> Chemical change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8176973"/>
              </p:ext>
            </p:extLst>
          </p:nvPr>
        </p:nvGraphicFramePr>
        <p:xfrm>
          <a:off x="457200" y="1143000"/>
          <a:ext cx="8534400" cy="3291840"/>
        </p:xfrm>
        <a:graphic>
          <a:graphicData uri="http://schemas.openxmlformats.org/drawingml/2006/table">
            <a:tbl>
              <a:tblPr firstRow="1" bandRow="1">
                <a:tableStyleId>{5C22544A-7EE6-4342-B048-85BDC9FD1C3A}</a:tableStyleId>
              </a:tblPr>
              <a:tblGrid>
                <a:gridCol w="4267200"/>
                <a:gridCol w="4267200"/>
              </a:tblGrid>
              <a:tr h="609600">
                <a:tc>
                  <a:txBody>
                    <a:bodyPr/>
                    <a:lstStyle/>
                    <a:p>
                      <a:r>
                        <a:rPr lang="en-US" sz="2500" b="1" dirty="0" smtClean="0"/>
                        <a:t>Physical Change </a:t>
                      </a:r>
                      <a:endParaRPr lang="en-US" sz="2500" b="1" dirty="0"/>
                    </a:p>
                  </a:txBody>
                  <a:tcPr/>
                </a:tc>
                <a:tc>
                  <a:txBody>
                    <a:bodyPr/>
                    <a:lstStyle/>
                    <a:p>
                      <a:r>
                        <a:rPr lang="en-US" sz="2500" b="1" dirty="0" smtClean="0"/>
                        <a:t>Chemical change</a:t>
                      </a:r>
                      <a:endParaRPr lang="en-US" sz="2500" b="1" dirty="0"/>
                    </a:p>
                  </a:txBody>
                  <a:tcPr/>
                </a:tc>
              </a:tr>
              <a:tr h="609600">
                <a:tc>
                  <a:txBody>
                    <a:bodyPr/>
                    <a:lstStyle/>
                    <a:p>
                      <a:r>
                        <a:rPr lang="en-US" sz="2500" b="1" dirty="0" smtClean="0"/>
                        <a:t>Density</a:t>
                      </a:r>
                      <a:r>
                        <a:rPr lang="en-US" sz="2500" b="1" baseline="0" dirty="0" smtClean="0"/>
                        <a:t> </a:t>
                      </a:r>
                      <a:endParaRPr lang="en-US" sz="2500" b="1" dirty="0"/>
                    </a:p>
                  </a:txBody>
                  <a:tcPr/>
                </a:tc>
                <a:tc>
                  <a:txBody>
                    <a:bodyPr/>
                    <a:lstStyle/>
                    <a:p>
                      <a:r>
                        <a:rPr lang="en-US" sz="2500" b="1" dirty="0" smtClean="0"/>
                        <a:t>Gas-bubbles</a:t>
                      </a:r>
                      <a:r>
                        <a:rPr lang="en-US" sz="2500" b="1" baseline="0" dirty="0" smtClean="0"/>
                        <a:t> produced</a:t>
                      </a:r>
                      <a:endParaRPr lang="en-US" sz="2500" b="1" dirty="0"/>
                    </a:p>
                  </a:txBody>
                  <a:tcPr/>
                </a:tc>
              </a:tr>
              <a:tr h="609600">
                <a:tc>
                  <a:txBody>
                    <a:bodyPr/>
                    <a:lstStyle/>
                    <a:p>
                      <a:r>
                        <a:rPr lang="en-US" sz="2500" b="1" dirty="0" smtClean="0"/>
                        <a:t>Melting Point </a:t>
                      </a:r>
                      <a:endParaRPr lang="en-US" sz="2500" b="1" dirty="0"/>
                    </a:p>
                  </a:txBody>
                  <a:tcPr/>
                </a:tc>
                <a:tc>
                  <a:txBody>
                    <a:bodyPr/>
                    <a:lstStyle/>
                    <a:p>
                      <a:r>
                        <a:rPr lang="en-US" sz="2500" b="1" dirty="0" smtClean="0"/>
                        <a:t>Temperature</a:t>
                      </a:r>
                      <a:r>
                        <a:rPr lang="en-US" sz="2500" b="1" baseline="0" dirty="0" smtClean="0"/>
                        <a:t> change</a:t>
                      </a:r>
                      <a:endParaRPr lang="en-US" sz="2500" b="1" dirty="0"/>
                    </a:p>
                  </a:txBody>
                  <a:tcPr/>
                </a:tc>
              </a:tr>
              <a:tr h="609600">
                <a:tc>
                  <a:txBody>
                    <a:bodyPr/>
                    <a:lstStyle/>
                    <a:p>
                      <a:r>
                        <a:rPr lang="en-US" sz="2500" b="1" dirty="0" smtClean="0"/>
                        <a:t>Boiling Point</a:t>
                      </a:r>
                      <a:r>
                        <a:rPr lang="en-US" sz="2500" b="1" baseline="0" dirty="0" smtClean="0"/>
                        <a:t> </a:t>
                      </a:r>
                      <a:endParaRPr lang="en-US" sz="2500" b="1" dirty="0"/>
                    </a:p>
                  </a:txBody>
                  <a:tcPr/>
                </a:tc>
                <a:tc>
                  <a:txBody>
                    <a:bodyPr/>
                    <a:lstStyle/>
                    <a:p>
                      <a:r>
                        <a:rPr lang="en-US" sz="2500" b="1" dirty="0" smtClean="0"/>
                        <a:t>Color change</a:t>
                      </a:r>
                      <a:endParaRPr lang="en-US" sz="2500" b="1" dirty="0"/>
                    </a:p>
                  </a:txBody>
                  <a:tcPr/>
                </a:tc>
              </a:tr>
              <a:tr h="609600">
                <a:tc>
                  <a:txBody>
                    <a:bodyPr/>
                    <a:lstStyle/>
                    <a:p>
                      <a:r>
                        <a:rPr lang="en-US" sz="2500" b="1" dirty="0" smtClean="0"/>
                        <a:t>Phase change (solid to liquid)</a:t>
                      </a:r>
                      <a:endParaRPr lang="en-US" sz="2500" b="1" dirty="0"/>
                    </a:p>
                  </a:txBody>
                  <a:tcPr/>
                </a:tc>
                <a:tc>
                  <a:txBody>
                    <a:bodyPr/>
                    <a:lstStyle/>
                    <a:p>
                      <a:r>
                        <a:rPr lang="en-US" sz="2500" b="1" dirty="0" smtClean="0"/>
                        <a:t>Precipitate</a:t>
                      </a:r>
                      <a:r>
                        <a:rPr lang="en-US" sz="2500" b="1" baseline="0" dirty="0" smtClean="0"/>
                        <a:t> – solid forms</a:t>
                      </a:r>
                      <a:endParaRPr lang="en-US" sz="2500" b="1" dirty="0"/>
                    </a:p>
                  </a:txBody>
                  <a:tcPr/>
                </a:tc>
              </a:tr>
            </a:tbl>
          </a:graphicData>
        </a:graphic>
      </p:graphicFrame>
      <p:sp>
        <p:nvSpPr>
          <p:cNvPr id="5" name="TextBox 4"/>
          <p:cNvSpPr txBox="1"/>
          <p:nvPr/>
        </p:nvSpPr>
        <p:spPr>
          <a:xfrm>
            <a:off x="914400" y="4572000"/>
            <a:ext cx="7391400" cy="1477328"/>
          </a:xfrm>
          <a:prstGeom prst="rect">
            <a:avLst/>
          </a:prstGeom>
          <a:noFill/>
        </p:spPr>
        <p:txBody>
          <a:bodyPr wrap="square" rtlCol="0">
            <a:spAutoFit/>
          </a:bodyPr>
          <a:lstStyle/>
          <a:p>
            <a:r>
              <a:rPr lang="en-US" sz="3000" b="1" dirty="0" smtClean="0"/>
              <a:t>Specific Heat </a:t>
            </a:r>
            <a:r>
              <a:rPr lang="en-US" sz="3000" dirty="0" smtClean="0"/>
              <a:t>is a unique temperature for a specific substance example water freezes at 0⁰ Celsius. </a:t>
            </a:r>
            <a:endParaRPr lang="en-US" sz="3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290055" cy="4023360"/>
          </a:xfrm>
        </p:spPr>
        <p:txBody>
          <a:bodyPr>
            <a:noAutofit/>
          </a:bodyPr>
          <a:lstStyle/>
          <a:p>
            <a:pPr marL="0" indent="0">
              <a:buNone/>
            </a:pPr>
            <a:r>
              <a:rPr lang="en-US" sz="3200" dirty="0"/>
              <a:t>Which shows one example of a physical change and one example of a </a:t>
            </a:r>
            <a:r>
              <a:rPr lang="en-US" sz="3200" dirty="0" smtClean="0"/>
              <a:t>chemical change?</a:t>
            </a:r>
          </a:p>
          <a:p>
            <a:pPr marL="0" indent="0">
              <a:buNone/>
            </a:pPr>
            <a:endParaRPr lang="en-US" sz="3200" dirty="0"/>
          </a:p>
          <a:p>
            <a:r>
              <a:rPr lang="en-US" sz="3200" dirty="0"/>
              <a:t>A boiling water and melting wax</a:t>
            </a:r>
          </a:p>
          <a:p>
            <a:r>
              <a:rPr lang="en-US" sz="3200" dirty="0"/>
              <a:t>B rusting iron and baking a cake</a:t>
            </a:r>
          </a:p>
          <a:p>
            <a:r>
              <a:rPr lang="en-US" sz="3200" dirty="0"/>
              <a:t>C dissolving powder and shredding paper</a:t>
            </a:r>
          </a:p>
          <a:p>
            <a:r>
              <a:rPr lang="en-US" sz="3200" dirty="0"/>
              <a:t>D freezing water and burning coal</a:t>
            </a:r>
          </a:p>
        </p:txBody>
      </p:sp>
    </p:spTree>
    <p:extLst>
      <p:ext uri="{BB962C8B-B14F-4D97-AF65-F5344CB8AC3E}">
        <p14:creationId xmlns:p14="http://schemas.microsoft.com/office/powerpoint/2010/main" val="3025403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8183880" cy="1051560"/>
          </a:xfrm>
        </p:spPr>
        <p:txBody>
          <a:bodyPr/>
          <a:lstStyle/>
          <a:p>
            <a:r>
              <a:rPr lang="en-US" dirty="0" smtClean="0"/>
              <a:t>Law of Conservation of Mass</a:t>
            </a:r>
            <a:endParaRPr lang="en-US" dirty="0"/>
          </a:p>
        </p:txBody>
      </p:sp>
      <p:sp>
        <p:nvSpPr>
          <p:cNvPr id="3" name="Content Placeholder 2"/>
          <p:cNvSpPr>
            <a:spLocks noGrp="1"/>
          </p:cNvSpPr>
          <p:nvPr>
            <p:ph idx="1"/>
          </p:nvPr>
        </p:nvSpPr>
        <p:spPr>
          <a:xfrm>
            <a:off x="457200" y="1600200"/>
            <a:ext cx="8229600" cy="4038599"/>
          </a:xfrm>
        </p:spPr>
        <p:txBody>
          <a:bodyPr>
            <a:normAutofit/>
          </a:bodyPr>
          <a:lstStyle/>
          <a:p>
            <a:r>
              <a:rPr lang="en-US" dirty="0" smtClean="0"/>
              <a:t>Matter nor mass is created or destroyed, it can only be rearranged.</a:t>
            </a:r>
          </a:p>
          <a:p>
            <a:endParaRPr lang="en-US" dirty="0" smtClean="0"/>
          </a:p>
          <a:p>
            <a:r>
              <a:rPr lang="en-US" dirty="0" smtClean="0"/>
              <a:t>In a chemical equation the total mass in the reactants must equal the total mass in the product</a:t>
            </a:r>
          </a:p>
          <a:p>
            <a:pPr>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229600" cy="5943600"/>
          </a:xfrm>
        </p:spPr>
        <p:txBody>
          <a:bodyPr>
            <a:normAutofit/>
          </a:bodyPr>
          <a:lstStyle/>
          <a:p>
            <a:pPr>
              <a:buNone/>
            </a:pPr>
            <a:r>
              <a:rPr lang="en-US" sz="4400" dirty="0" smtClean="0"/>
              <a:t>Which substance </a:t>
            </a:r>
            <a:r>
              <a:rPr lang="en-US" sz="4400" i="1" dirty="0" smtClean="0"/>
              <a:t>cannot </a:t>
            </a:r>
            <a:r>
              <a:rPr lang="en-US" sz="4400" dirty="0" smtClean="0"/>
              <a:t>be decomposed by a chemical change?</a:t>
            </a:r>
          </a:p>
          <a:p>
            <a:pPr lvl="0">
              <a:buNone/>
            </a:pPr>
            <a:r>
              <a:rPr lang="en-US" sz="4400" dirty="0" smtClean="0"/>
              <a:t>a) NH</a:t>
            </a:r>
            <a:r>
              <a:rPr lang="en-US" sz="4400" baseline="-25000" dirty="0" smtClean="0"/>
              <a:t>3</a:t>
            </a:r>
            <a:r>
              <a:rPr lang="en-US" sz="4400" dirty="0" smtClean="0"/>
              <a:t> </a:t>
            </a:r>
          </a:p>
          <a:p>
            <a:pPr lvl="0">
              <a:buNone/>
            </a:pPr>
            <a:r>
              <a:rPr lang="en-US" sz="4400" dirty="0" smtClean="0"/>
              <a:t>b)  C </a:t>
            </a:r>
          </a:p>
          <a:p>
            <a:pPr lvl="0">
              <a:buNone/>
            </a:pPr>
            <a:r>
              <a:rPr lang="en-US" sz="4400" dirty="0" smtClean="0"/>
              <a:t>c) CH</a:t>
            </a:r>
            <a:r>
              <a:rPr lang="en-US" sz="4400" baseline="-25000" dirty="0" smtClean="0"/>
              <a:t>4</a:t>
            </a:r>
            <a:r>
              <a:rPr lang="en-US" sz="4400" dirty="0" smtClean="0"/>
              <a:t> </a:t>
            </a:r>
          </a:p>
          <a:p>
            <a:pPr lvl="0">
              <a:buNone/>
            </a:pPr>
            <a:r>
              <a:rPr lang="en-US" sz="4400" dirty="0" smtClean="0"/>
              <a:t>d) H</a:t>
            </a:r>
            <a:r>
              <a:rPr lang="en-US" sz="4400" baseline="-25000" dirty="0" smtClean="0"/>
              <a:t>2</a:t>
            </a:r>
            <a:r>
              <a:rPr lang="en-US" sz="4400" dirty="0" smtClean="0"/>
              <a:t>O</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buNone/>
            </a:pPr>
            <a:r>
              <a:rPr lang="en-US" sz="3600" dirty="0" smtClean="0"/>
              <a:t> How many atoms are there in one molecule of the compound 2Al</a:t>
            </a:r>
            <a:r>
              <a:rPr lang="en-US" sz="3600" baseline="-25000" dirty="0" smtClean="0"/>
              <a:t>2</a:t>
            </a:r>
            <a:r>
              <a:rPr lang="en-US" sz="3600" dirty="0" smtClean="0"/>
              <a:t>O</a:t>
            </a:r>
            <a:r>
              <a:rPr lang="en-US" sz="3600" baseline="-25000" dirty="0" smtClean="0"/>
              <a:t>3</a:t>
            </a:r>
            <a:r>
              <a:rPr lang="en-US" sz="3600" dirty="0" smtClean="0"/>
              <a:t>?</a:t>
            </a:r>
          </a:p>
          <a:p>
            <a:pPr>
              <a:buNone/>
            </a:pPr>
            <a:endParaRPr lang="en-US" sz="3600" dirty="0" smtClean="0"/>
          </a:p>
          <a:p>
            <a:pPr lvl="0">
              <a:buNone/>
            </a:pPr>
            <a:r>
              <a:rPr lang="en-US" sz="2400" dirty="0" smtClean="0"/>
              <a:t>a) 4 atoms of aluminum and 3 atoms of oxygen</a:t>
            </a:r>
          </a:p>
          <a:p>
            <a:pPr lvl="0">
              <a:buNone/>
            </a:pPr>
            <a:r>
              <a:rPr lang="en-US" sz="2400" dirty="0" smtClean="0"/>
              <a:t>b) 5 atoms of aluminum and 3 atoms of oxygen</a:t>
            </a:r>
          </a:p>
          <a:p>
            <a:pPr lvl="0">
              <a:buNone/>
            </a:pPr>
            <a:r>
              <a:rPr lang="en-US" sz="2400" dirty="0" smtClean="0"/>
              <a:t>c) 2 atoms of aluminum and 3 atoms of oxygen</a:t>
            </a:r>
          </a:p>
          <a:p>
            <a:pPr lvl="0">
              <a:buNone/>
            </a:pPr>
            <a:r>
              <a:rPr lang="en-US" sz="2400" dirty="0" smtClean="0"/>
              <a:t>d) 4 atoms of aluminum and 6 atoms of oxygen</a:t>
            </a:r>
            <a:endParaRPr lang="en-US"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83880" cy="1051560"/>
          </a:xfrm>
        </p:spPr>
        <p:txBody>
          <a:bodyPr/>
          <a:lstStyle/>
          <a:p>
            <a:r>
              <a:rPr lang="en-US" dirty="0" smtClean="0"/>
              <a:t>Energy Transfer</a:t>
            </a:r>
            <a:endParaRPr lang="en-US" dirty="0"/>
          </a:p>
        </p:txBody>
      </p:sp>
      <p:sp>
        <p:nvSpPr>
          <p:cNvPr id="3" name="Content Placeholder 2"/>
          <p:cNvSpPr>
            <a:spLocks noGrp="1"/>
          </p:cNvSpPr>
          <p:nvPr>
            <p:ph idx="1"/>
          </p:nvPr>
        </p:nvSpPr>
        <p:spPr>
          <a:xfrm>
            <a:off x="502920" y="1527048"/>
            <a:ext cx="8183880" cy="4187952"/>
          </a:xfrm>
        </p:spPr>
        <p:txBody>
          <a:bodyPr>
            <a:normAutofit fontScale="85000" lnSpcReduction="20000"/>
          </a:bodyPr>
          <a:lstStyle/>
          <a:p>
            <a:r>
              <a:rPr lang="en-US" dirty="0"/>
              <a:t>All organisms require energy for growth, maintenance, reproduction, locomotion, etc..</a:t>
            </a:r>
          </a:p>
          <a:p>
            <a:r>
              <a:rPr lang="en-US" dirty="0"/>
              <a:t>The </a:t>
            </a:r>
            <a:r>
              <a:rPr lang="en-US" b="1" dirty="0" smtClean="0"/>
              <a:t>SUN is the ultimate source of energy </a:t>
            </a:r>
            <a:r>
              <a:rPr lang="en-US" dirty="0"/>
              <a:t>w</a:t>
            </a:r>
            <a:r>
              <a:rPr lang="en-US" dirty="0" smtClean="0"/>
              <a:t>ithout </a:t>
            </a:r>
            <a:r>
              <a:rPr lang="en-US" dirty="0"/>
              <a:t>it, the most basic forms of life would not </a:t>
            </a:r>
            <a:r>
              <a:rPr lang="en-US" dirty="0" smtClean="0"/>
              <a:t>exist</a:t>
            </a:r>
          </a:p>
          <a:p>
            <a:r>
              <a:rPr lang="en-US" dirty="0" smtClean="0"/>
              <a:t>Food(nutrients-proteins, carbohydrates, fats, lipids) provides molecules that serve as fuel and building material for all organisms</a:t>
            </a:r>
          </a:p>
          <a:p>
            <a:r>
              <a:rPr lang="en-US" dirty="0"/>
              <a:t>Carbohydrates – provides energy for cells </a:t>
            </a:r>
          </a:p>
          <a:p>
            <a:r>
              <a:rPr lang="en-US" dirty="0"/>
              <a:t>Proteins – helps build and repair muscle</a:t>
            </a:r>
          </a:p>
          <a:p>
            <a:r>
              <a:rPr lang="en-US" dirty="0"/>
              <a:t>Fats – acts as he body's insulator protecting organs and absorbing shocks, helps process vitamins and minerals, and provides energy</a:t>
            </a:r>
          </a:p>
          <a:p>
            <a:endParaRPr lang="en-US" dirty="0" smtClean="0"/>
          </a:p>
          <a:p>
            <a:endParaRPr lang="en-US" dirty="0" smtClean="0"/>
          </a:p>
          <a:p>
            <a:endParaRPr lang="en-US" dirty="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8183880" cy="1051560"/>
          </a:xfrm>
        </p:spPr>
        <p:txBody>
          <a:bodyPr/>
          <a:lstStyle/>
          <a:p>
            <a:r>
              <a:rPr lang="en-US" dirty="0" smtClean="0"/>
              <a:t>Energy Transfer</a:t>
            </a:r>
            <a:endParaRPr lang="en-US" dirty="0"/>
          </a:p>
        </p:txBody>
      </p:sp>
      <p:sp>
        <p:nvSpPr>
          <p:cNvPr id="3" name="Content Placeholder 2"/>
          <p:cNvSpPr>
            <a:spLocks noGrp="1"/>
          </p:cNvSpPr>
          <p:nvPr>
            <p:ph idx="1"/>
          </p:nvPr>
        </p:nvSpPr>
        <p:spPr>
          <a:xfrm>
            <a:off x="502920" y="1527048"/>
            <a:ext cx="8183880" cy="4187952"/>
          </a:xfrm>
        </p:spPr>
        <p:txBody>
          <a:bodyPr>
            <a:normAutofit/>
          </a:bodyPr>
          <a:lstStyle/>
          <a:p>
            <a:pPr marL="0" indent="0">
              <a:defRPr/>
            </a:pPr>
            <a:r>
              <a:rPr lang="en-US" b="1" dirty="0" smtClean="0">
                <a:cs typeface="Courier New" panose="02070309020205020404" pitchFamily="49" charset="0"/>
              </a:rPr>
              <a:t>Photosynthesis</a:t>
            </a:r>
            <a:r>
              <a:rPr lang="en-US" dirty="0" smtClean="0">
                <a:cs typeface="Courier New" panose="02070309020205020404" pitchFamily="49" charset="0"/>
              </a:rPr>
              <a:t>- </a:t>
            </a:r>
            <a:r>
              <a:rPr lang="en-US" dirty="0" smtClean="0">
                <a:effectLst>
                  <a:outerShdw blurRad="38100" dist="38100" dir="2700000" algn="tl">
                    <a:srgbClr val="C0C0C0"/>
                  </a:outerShdw>
                </a:effectLst>
                <a:cs typeface="Courier New" panose="02070309020205020404" pitchFamily="49" charset="0"/>
              </a:rPr>
              <a:t>Chemical </a:t>
            </a:r>
            <a:r>
              <a:rPr lang="en-US" dirty="0">
                <a:effectLst>
                  <a:outerShdw blurRad="38100" dist="38100" dir="2700000" algn="tl">
                    <a:srgbClr val="C0C0C0"/>
                  </a:outerShdw>
                </a:effectLst>
                <a:cs typeface="Courier New" panose="02070309020205020404" pitchFamily="49" charset="0"/>
              </a:rPr>
              <a:t>reaction where green plants use water &amp; carbon dioxide to store the sun’s energy in </a:t>
            </a:r>
            <a:r>
              <a:rPr lang="en-US" dirty="0" smtClean="0">
                <a:effectLst>
                  <a:outerShdw blurRad="38100" dist="38100" dir="2700000" algn="tl">
                    <a:srgbClr val="C0C0C0"/>
                  </a:outerShdw>
                </a:effectLst>
                <a:cs typeface="Courier New" panose="02070309020205020404" pitchFamily="49" charset="0"/>
              </a:rPr>
              <a:t>glucose</a:t>
            </a:r>
          </a:p>
          <a:p>
            <a:pPr marL="0" indent="0">
              <a:defRPr/>
            </a:pPr>
            <a:r>
              <a:rPr lang="en-US" b="1" dirty="0" smtClean="0">
                <a:cs typeface="Courier New" panose="02070309020205020404" pitchFamily="49" charset="0"/>
              </a:rPr>
              <a:t>Cellular Respiration- </a:t>
            </a:r>
            <a:r>
              <a:rPr lang="en-US" dirty="0" smtClean="0">
                <a:cs typeface="Courier New" panose="02070309020205020404" pitchFamily="49" charset="0"/>
              </a:rPr>
              <a:t>is </a:t>
            </a:r>
            <a:r>
              <a:rPr lang="en-US" dirty="0">
                <a:cs typeface="Courier New" panose="02070309020205020404" pitchFamily="49" charset="0"/>
              </a:rPr>
              <a:t>the chemical reaction that releases the energy stored in the chemical </a:t>
            </a:r>
            <a:r>
              <a:rPr lang="en-US" dirty="0" smtClean="0">
                <a:cs typeface="Courier New" panose="02070309020205020404" pitchFamily="49" charset="0"/>
              </a:rPr>
              <a:t>bonds </a:t>
            </a:r>
            <a:r>
              <a:rPr lang="en-US" dirty="0">
                <a:cs typeface="Courier New" panose="02070309020205020404" pitchFamily="49" charset="0"/>
              </a:rPr>
              <a:t>of </a:t>
            </a:r>
            <a:r>
              <a:rPr lang="en-US" dirty="0" smtClean="0">
                <a:cs typeface="Courier New" panose="02070309020205020404" pitchFamily="49" charset="0"/>
              </a:rPr>
              <a:t>glucose</a:t>
            </a:r>
          </a:p>
          <a:p>
            <a:pPr marL="0" indent="0">
              <a:defRPr/>
            </a:pPr>
            <a:endParaRPr lang="en-US" dirty="0">
              <a:cs typeface="Courier New" panose="02070309020205020404" pitchFamily="49"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81000"/>
            <a:ext cx="6324600" cy="1754326"/>
          </a:xfrm>
          <a:prstGeom prst="rect">
            <a:avLst/>
          </a:prstGeom>
        </p:spPr>
        <p:txBody>
          <a:bodyPr wrap="square">
            <a:spAutoFit/>
          </a:bodyPr>
          <a:lstStyle/>
          <a:p>
            <a:r>
              <a:rPr lang="en-US" dirty="0">
                <a:latin typeface="Verdana" panose="020B0604030504040204" pitchFamily="34" charset="0"/>
              </a:rPr>
              <a:t>Where do plants get most of the energy they need to live and grow?</a:t>
            </a:r>
          </a:p>
          <a:p>
            <a:r>
              <a:rPr lang="en-US" dirty="0">
                <a:latin typeface="Verdana" panose="020B0604030504040204" pitchFamily="34" charset="0"/>
              </a:rPr>
              <a:t>A water</a:t>
            </a:r>
          </a:p>
          <a:p>
            <a:r>
              <a:rPr lang="en-US" dirty="0">
                <a:latin typeface="Verdana" panose="020B0604030504040204" pitchFamily="34" charset="0"/>
              </a:rPr>
              <a:t>B soil</a:t>
            </a:r>
          </a:p>
          <a:p>
            <a:r>
              <a:rPr lang="en-US" dirty="0">
                <a:latin typeface="Verdana" panose="020B0604030504040204" pitchFamily="34" charset="0"/>
              </a:rPr>
              <a:t>C air</a:t>
            </a:r>
          </a:p>
          <a:p>
            <a:r>
              <a:rPr lang="en-US" dirty="0">
                <a:latin typeface="Verdana" panose="020B0604030504040204" pitchFamily="34" charset="0"/>
              </a:rPr>
              <a:t>D </a:t>
            </a:r>
            <a:r>
              <a:rPr lang="en-US" dirty="0" smtClean="0">
                <a:latin typeface="Verdana" panose="020B0604030504040204" pitchFamily="34" charset="0"/>
              </a:rPr>
              <a:t>sunlight</a:t>
            </a:r>
          </a:p>
        </p:txBody>
      </p:sp>
      <p:sp>
        <p:nvSpPr>
          <p:cNvPr id="3" name="Rectangle 2"/>
          <p:cNvSpPr/>
          <p:nvPr/>
        </p:nvSpPr>
        <p:spPr>
          <a:xfrm>
            <a:off x="825842" y="2438400"/>
            <a:ext cx="6336957" cy="1754326"/>
          </a:xfrm>
          <a:prstGeom prst="rect">
            <a:avLst/>
          </a:prstGeom>
        </p:spPr>
        <p:txBody>
          <a:bodyPr wrap="square">
            <a:spAutoFit/>
          </a:bodyPr>
          <a:lstStyle/>
          <a:p>
            <a:r>
              <a:rPr lang="en-US" dirty="0">
                <a:latin typeface="Verdana" panose="020B0604030504040204" pitchFamily="34" charset="0"/>
              </a:rPr>
              <a:t>Which food provides the </a:t>
            </a:r>
            <a:r>
              <a:rPr lang="en-US" b="1" i="1" dirty="0">
                <a:latin typeface="Verdana,BoldItalic"/>
              </a:rPr>
              <a:t>most </a:t>
            </a:r>
            <a:r>
              <a:rPr lang="en-US" dirty="0">
                <a:latin typeface="Verdana" panose="020B0604030504040204" pitchFamily="34" charset="0"/>
              </a:rPr>
              <a:t>energy for the body in the shortest amount of time?</a:t>
            </a:r>
          </a:p>
          <a:p>
            <a:r>
              <a:rPr lang="en-US" dirty="0">
                <a:latin typeface="Verdana" panose="020B0604030504040204" pitchFamily="34" charset="0"/>
              </a:rPr>
              <a:t>A potato</a:t>
            </a:r>
          </a:p>
          <a:p>
            <a:r>
              <a:rPr lang="en-US" dirty="0">
                <a:latin typeface="Verdana" panose="020B0604030504040204" pitchFamily="34" charset="0"/>
              </a:rPr>
              <a:t>B meat</a:t>
            </a:r>
          </a:p>
          <a:p>
            <a:r>
              <a:rPr lang="en-US" dirty="0">
                <a:latin typeface="Verdana" panose="020B0604030504040204" pitchFamily="34" charset="0"/>
              </a:rPr>
              <a:t>C milk</a:t>
            </a:r>
          </a:p>
          <a:p>
            <a:r>
              <a:rPr lang="en-US" dirty="0">
                <a:latin typeface="Verdana" panose="020B0604030504040204" pitchFamily="34" charset="0"/>
              </a:rPr>
              <a:t>D fruit</a:t>
            </a:r>
            <a:endParaRPr lang="en-US" dirty="0"/>
          </a:p>
        </p:txBody>
      </p:sp>
      <p:sp>
        <p:nvSpPr>
          <p:cNvPr id="4" name="Rectangle 3"/>
          <p:cNvSpPr/>
          <p:nvPr/>
        </p:nvSpPr>
        <p:spPr>
          <a:xfrm>
            <a:off x="788772" y="4495800"/>
            <a:ext cx="6565558" cy="1477328"/>
          </a:xfrm>
          <a:prstGeom prst="rect">
            <a:avLst/>
          </a:prstGeom>
        </p:spPr>
        <p:txBody>
          <a:bodyPr wrap="square">
            <a:spAutoFit/>
          </a:bodyPr>
          <a:lstStyle/>
          <a:p>
            <a:r>
              <a:rPr lang="en-US" dirty="0">
                <a:latin typeface="Verdana" panose="020B0604030504040204" pitchFamily="34" charset="0"/>
              </a:rPr>
              <a:t>Why is protein an important part of a healthy diet?</a:t>
            </a:r>
          </a:p>
          <a:p>
            <a:r>
              <a:rPr lang="en-US" dirty="0">
                <a:latin typeface="Verdana" panose="020B0604030504040204" pitchFamily="34" charset="0"/>
              </a:rPr>
              <a:t>A It is needed to change glucose to energy.</a:t>
            </a:r>
          </a:p>
          <a:p>
            <a:r>
              <a:rPr lang="en-US" dirty="0">
                <a:latin typeface="Verdana" panose="020B0604030504040204" pitchFamily="34" charset="0"/>
              </a:rPr>
              <a:t>B It is needed to store nutrients.</a:t>
            </a:r>
          </a:p>
          <a:p>
            <a:r>
              <a:rPr lang="en-US" dirty="0">
                <a:latin typeface="Verdana" panose="020B0604030504040204" pitchFamily="34" charset="0"/>
              </a:rPr>
              <a:t>C It is needed to repair tissue.</a:t>
            </a:r>
          </a:p>
          <a:p>
            <a:r>
              <a:rPr lang="en-US" dirty="0">
                <a:latin typeface="Verdana" panose="020B0604030504040204" pitchFamily="34" charset="0"/>
              </a:rPr>
              <a:t>D It is needed to produce water.</a:t>
            </a:r>
            <a:endParaRPr lang="en-US" dirty="0"/>
          </a:p>
        </p:txBody>
      </p:sp>
    </p:spTree>
    <p:extLst>
      <p:ext uri="{BB962C8B-B14F-4D97-AF65-F5344CB8AC3E}">
        <p14:creationId xmlns:p14="http://schemas.microsoft.com/office/powerpoint/2010/main" val="6742032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6477000" cy="1569660"/>
          </a:xfrm>
          <a:prstGeom prst="rect">
            <a:avLst/>
          </a:prstGeom>
        </p:spPr>
        <p:txBody>
          <a:bodyPr wrap="square">
            <a:spAutoFit/>
          </a:bodyPr>
          <a:lstStyle/>
          <a:p>
            <a:r>
              <a:rPr lang="en-US" sz="3200" b="1" dirty="0" smtClean="0"/>
              <a:t>Ecosystem-</a:t>
            </a:r>
            <a:r>
              <a:rPr lang="en-US" sz="3200" dirty="0" smtClean="0"/>
              <a:t> </a:t>
            </a:r>
            <a:r>
              <a:rPr lang="en-US" sz="3200" dirty="0"/>
              <a:t>all </a:t>
            </a:r>
            <a:r>
              <a:rPr lang="en-US" sz="3200" dirty="0" smtClean="0"/>
              <a:t>biotic (living) factors &amp; abiotic (non-living) factors </a:t>
            </a:r>
            <a:r>
              <a:rPr lang="en-US" sz="3200" dirty="0"/>
              <a:t>that interact in an environment</a:t>
            </a:r>
          </a:p>
        </p:txBody>
      </p:sp>
      <p:sp>
        <p:nvSpPr>
          <p:cNvPr id="3" name="Rectangle 2"/>
          <p:cNvSpPr/>
          <p:nvPr/>
        </p:nvSpPr>
        <p:spPr>
          <a:xfrm>
            <a:off x="247135" y="2877741"/>
            <a:ext cx="6781800" cy="1846659"/>
          </a:xfrm>
          <a:prstGeom prst="rect">
            <a:avLst/>
          </a:prstGeom>
        </p:spPr>
        <p:txBody>
          <a:bodyPr wrap="square">
            <a:spAutoFit/>
          </a:bodyPr>
          <a:lstStyle/>
          <a:p>
            <a:r>
              <a:rPr lang="en-US" sz="3200" b="1" dirty="0" smtClean="0"/>
              <a:t>Producers</a:t>
            </a:r>
            <a:r>
              <a:rPr lang="en-US" sz="3200" dirty="0" smtClean="0"/>
              <a:t>- Organism </a:t>
            </a:r>
            <a:r>
              <a:rPr lang="en-US" sz="3200" dirty="0"/>
              <a:t>that make their own </a:t>
            </a:r>
            <a:r>
              <a:rPr lang="en-US" sz="3200" dirty="0" smtClean="0"/>
              <a:t>food by capturing </a:t>
            </a:r>
            <a:r>
              <a:rPr lang="en-US" sz="3200" dirty="0"/>
              <a:t>energy </a:t>
            </a:r>
            <a:r>
              <a:rPr lang="en-US" sz="3200" dirty="0" smtClean="0"/>
              <a:t>from the sun</a:t>
            </a:r>
          </a:p>
          <a:p>
            <a:endParaRPr lang="en-US" dirty="0"/>
          </a:p>
        </p:txBody>
      </p:sp>
      <p:sp>
        <p:nvSpPr>
          <p:cNvPr id="4" name="Rectangle 3"/>
          <p:cNvSpPr/>
          <p:nvPr/>
        </p:nvSpPr>
        <p:spPr>
          <a:xfrm>
            <a:off x="381000" y="5185184"/>
            <a:ext cx="7467600" cy="1520416"/>
          </a:xfrm>
          <a:prstGeom prst="rect">
            <a:avLst/>
          </a:prstGeom>
        </p:spPr>
        <p:txBody>
          <a:bodyPr wrap="square">
            <a:spAutoFit/>
          </a:bodyPr>
          <a:lstStyle/>
          <a:p>
            <a:r>
              <a:rPr lang="en-US" sz="3200" b="1" dirty="0" smtClean="0"/>
              <a:t>Consumers</a:t>
            </a:r>
            <a:r>
              <a:rPr lang="en-US" sz="3200" dirty="0" smtClean="0"/>
              <a:t>- </a:t>
            </a:r>
            <a:r>
              <a:rPr lang="en-US" sz="3200" dirty="0"/>
              <a:t>are organisms that feed on other </a:t>
            </a:r>
            <a:r>
              <a:rPr lang="en-US" sz="3200" dirty="0" smtClean="0"/>
              <a:t>organisms</a:t>
            </a:r>
            <a:r>
              <a:rPr lang="en-US" sz="3200" dirty="0"/>
              <a:t>. </a:t>
            </a:r>
          </a:p>
          <a:p>
            <a:pPr lvl="0">
              <a:lnSpc>
                <a:spcPct val="90000"/>
              </a:lnSpc>
              <a:defRPr/>
            </a:pPr>
            <a:endParaRPr lang="en-US" sz="3200" dirty="0"/>
          </a:p>
        </p:txBody>
      </p:sp>
    </p:spTree>
    <p:extLst>
      <p:ext uri="{BB962C8B-B14F-4D97-AF65-F5344CB8AC3E}">
        <p14:creationId xmlns:p14="http://schemas.microsoft.com/office/powerpoint/2010/main" val="4227432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8610600" cy="5821363"/>
          </a:xfrm>
        </p:spPr>
        <p:txBody>
          <a:bodyPr/>
          <a:lstStyle/>
          <a:p>
            <a:pPr>
              <a:buNone/>
            </a:pPr>
            <a:r>
              <a:rPr lang="en-US" dirty="0" smtClean="0"/>
              <a:t>   Which type of dating method can be used on rock layers by applying the law of superposition?</a:t>
            </a:r>
          </a:p>
          <a:p>
            <a:pPr>
              <a:buNone/>
            </a:pPr>
            <a:endParaRPr lang="en-US" dirty="0"/>
          </a:p>
          <a:p>
            <a:pPr marL="514350" indent="-514350">
              <a:buAutoNum type="alphaUcPeriod"/>
            </a:pPr>
            <a:r>
              <a:rPr lang="en-US" dirty="0" smtClean="0"/>
              <a:t>Relative dating</a:t>
            </a:r>
          </a:p>
          <a:p>
            <a:pPr marL="514350" indent="-514350">
              <a:buAutoNum type="alphaUcPeriod"/>
            </a:pPr>
            <a:r>
              <a:rPr lang="en-US" dirty="0" smtClean="0"/>
              <a:t>Absolute dating</a:t>
            </a:r>
          </a:p>
          <a:p>
            <a:pPr marL="514350" indent="-514350">
              <a:buAutoNum type="alphaUcPeriod"/>
            </a:pPr>
            <a:r>
              <a:rPr lang="en-US" dirty="0" smtClean="0"/>
              <a:t>Radioactive dating</a:t>
            </a:r>
          </a:p>
          <a:p>
            <a:pPr marL="514350" indent="-514350">
              <a:buAutoNum type="alphaUcPeriod"/>
            </a:pPr>
            <a:r>
              <a:rPr lang="en-US" dirty="0" smtClean="0"/>
              <a:t>Radiometric dating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ood_chain"/>
          <p:cNvPicPr>
            <a:picLocks noChangeAspect="1" noChangeArrowheads="1"/>
          </p:cNvPicPr>
          <p:nvPr/>
        </p:nvPicPr>
        <p:blipFill>
          <a:blip r:embed="rId3" cstate="print"/>
          <a:srcRect/>
          <a:stretch>
            <a:fillRect/>
          </a:stretch>
        </p:blipFill>
        <p:spPr bwMode="auto">
          <a:xfrm>
            <a:off x="304800" y="1676400"/>
            <a:ext cx="7543800" cy="4535488"/>
          </a:xfrm>
          <a:prstGeom prst="rect">
            <a:avLst/>
          </a:prstGeom>
          <a:noFill/>
          <a:ln w="9525">
            <a:noFill/>
            <a:miter lim="800000"/>
            <a:headEnd/>
            <a:tailEnd/>
          </a:ln>
        </p:spPr>
      </p:pic>
      <p:sp>
        <p:nvSpPr>
          <p:cNvPr id="3" name="Rectangle 2"/>
          <p:cNvSpPr/>
          <p:nvPr/>
        </p:nvSpPr>
        <p:spPr>
          <a:xfrm>
            <a:off x="457200" y="609600"/>
            <a:ext cx="7040069" cy="480131"/>
          </a:xfrm>
          <a:prstGeom prst="rect">
            <a:avLst/>
          </a:prstGeom>
        </p:spPr>
        <p:txBody>
          <a:bodyPr wrap="none">
            <a:spAutoFit/>
          </a:bodyPr>
          <a:lstStyle/>
          <a:p>
            <a:pPr lvl="0">
              <a:lnSpc>
                <a:spcPct val="90000"/>
              </a:lnSpc>
              <a:defRPr/>
            </a:pPr>
            <a:r>
              <a:rPr lang="en-US" sz="2800" dirty="0"/>
              <a:t>Energy flows from sun to organism to organism</a:t>
            </a:r>
          </a:p>
        </p:txBody>
      </p:sp>
    </p:spTree>
    <p:extLst>
      <p:ext uri="{BB962C8B-B14F-4D97-AF65-F5344CB8AC3E}">
        <p14:creationId xmlns:p14="http://schemas.microsoft.com/office/powerpoint/2010/main" val="1061006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8847"/>
            <a:ext cx="9067800" cy="6309420"/>
          </a:xfrm>
          <a:prstGeom prst="rect">
            <a:avLst/>
          </a:prstGeom>
        </p:spPr>
        <p:txBody>
          <a:bodyPr wrap="square">
            <a:spAutoFit/>
          </a:bodyPr>
          <a:lstStyle/>
          <a:p>
            <a:r>
              <a:rPr lang="en-US" sz="2000" dirty="0"/>
              <a:t>The energy flow from one trophic level to the </a:t>
            </a:r>
            <a:r>
              <a:rPr lang="en-US" sz="2000" dirty="0" smtClean="0"/>
              <a:t>other is called a food chain</a:t>
            </a:r>
            <a:endParaRPr lang="en-US" sz="2000" dirty="0"/>
          </a:p>
          <a:p>
            <a:r>
              <a:rPr lang="en-US" sz="2000" dirty="0"/>
              <a:t>A </a:t>
            </a:r>
            <a:r>
              <a:rPr lang="en-US" sz="2000" b="1" dirty="0"/>
              <a:t>food chain </a:t>
            </a:r>
            <a:r>
              <a:rPr lang="en-US" sz="2000" dirty="0"/>
              <a:t>is simple and direct</a:t>
            </a:r>
          </a:p>
          <a:p>
            <a:r>
              <a:rPr lang="en-US" sz="2000" dirty="0"/>
              <a:t>It involves one organism at each trophic </a:t>
            </a:r>
            <a:r>
              <a:rPr lang="en-US" sz="2000" dirty="0" smtClean="0"/>
              <a:t>level</a:t>
            </a:r>
          </a:p>
          <a:p>
            <a:endParaRPr lang="en-US" sz="2000" dirty="0"/>
          </a:p>
          <a:p>
            <a:endParaRPr lang="en-US" sz="2000" dirty="0"/>
          </a:p>
          <a:p>
            <a:pPr lvl="1"/>
            <a:r>
              <a:rPr lang="en-US" sz="2000" dirty="0" smtClean="0"/>
              <a:t>-</a:t>
            </a:r>
            <a:r>
              <a:rPr lang="en-US" sz="2000" b="1" dirty="0" smtClean="0"/>
              <a:t>Primary </a:t>
            </a:r>
            <a:r>
              <a:rPr lang="en-US" sz="2000" b="1" dirty="0"/>
              <a:t>Consumers </a:t>
            </a:r>
            <a:r>
              <a:rPr lang="en-US" sz="2000" dirty="0"/>
              <a:t>– eat producers</a:t>
            </a:r>
          </a:p>
          <a:p>
            <a:pPr lvl="1"/>
            <a:r>
              <a:rPr lang="en-US" sz="2000" dirty="0" smtClean="0"/>
              <a:t>-</a:t>
            </a:r>
            <a:r>
              <a:rPr lang="en-US" sz="2000" b="1" dirty="0" smtClean="0"/>
              <a:t>Secondary Consumers </a:t>
            </a:r>
            <a:r>
              <a:rPr lang="en-US" sz="2000" dirty="0" smtClean="0"/>
              <a:t>– eat the primary consumers</a:t>
            </a:r>
            <a:endParaRPr lang="en-US" sz="2000" dirty="0"/>
          </a:p>
          <a:p>
            <a:pPr lvl="1"/>
            <a:r>
              <a:rPr lang="en-US" sz="2000" dirty="0" smtClean="0"/>
              <a:t>-</a:t>
            </a:r>
            <a:r>
              <a:rPr lang="en-US" sz="2000" b="1" dirty="0" smtClean="0"/>
              <a:t>Tertiary </a:t>
            </a:r>
            <a:r>
              <a:rPr lang="en-US" sz="2000" b="1" dirty="0"/>
              <a:t>Consumer</a:t>
            </a:r>
            <a:r>
              <a:rPr lang="en-US" sz="2000" dirty="0"/>
              <a:t>-eat the secondary consumer</a:t>
            </a:r>
          </a:p>
          <a:p>
            <a:pPr lvl="1"/>
            <a:r>
              <a:rPr lang="en-US" sz="3600" dirty="0" smtClean="0"/>
              <a:t>-</a:t>
            </a:r>
            <a:r>
              <a:rPr lang="en-US" sz="2000" b="1" dirty="0" smtClean="0"/>
              <a:t>Decomposers</a:t>
            </a:r>
            <a:r>
              <a:rPr lang="en-US" sz="2000" dirty="0" smtClean="0"/>
              <a:t> </a:t>
            </a:r>
            <a:r>
              <a:rPr lang="en-US" sz="2000" dirty="0"/>
              <a:t>– bacteria and fungi that break down dead organisms and recycle the material back into the </a:t>
            </a:r>
            <a:r>
              <a:rPr lang="en-US" sz="2000" dirty="0" smtClean="0"/>
              <a:t>environment</a:t>
            </a:r>
            <a:endParaRPr lang="en-US" sz="2000" dirty="0"/>
          </a:p>
          <a:p>
            <a:pPr lvl="1"/>
            <a:endParaRPr lang="en-US" sz="2400" dirty="0" smtClean="0"/>
          </a:p>
          <a:p>
            <a:pPr lvl="1"/>
            <a:endParaRPr lang="en-US" sz="2400" dirty="0"/>
          </a:p>
          <a:p>
            <a:pPr lvl="1"/>
            <a:endParaRPr lang="en-US" sz="2400" dirty="0" smtClean="0"/>
          </a:p>
          <a:p>
            <a:pPr lvl="1"/>
            <a:endParaRPr lang="en-US" sz="2400" dirty="0"/>
          </a:p>
          <a:p>
            <a:pPr lvl="1"/>
            <a:endParaRPr lang="en-US" sz="2400" dirty="0" smtClean="0"/>
          </a:p>
          <a:p>
            <a:pPr lvl="1"/>
            <a:endParaRPr lang="en-US" sz="2400" dirty="0"/>
          </a:p>
          <a:p>
            <a:pPr lvl="1"/>
            <a:endParaRPr lang="en-US" sz="2400" dirty="0"/>
          </a:p>
        </p:txBody>
      </p:sp>
    </p:spTree>
    <p:extLst>
      <p:ext uri="{BB962C8B-B14F-4D97-AF65-F5344CB8AC3E}">
        <p14:creationId xmlns:p14="http://schemas.microsoft.com/office/powerpoint/2010/main" val="37627716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04800" y="609600"/>
            <a:ext cx="8077200" cy="5791200"/>
          </a:xfrm>
          <a:prstGeom prst="rect">
            <a:avLst/>
          </a:prstGeom>
        </p:spPr>
      </p:pic>
    </p:spTree>
    <p:extLst>
      <p:ext uri="{BB962C8B-B14F-4D97-AF65-F5344CB8AC3E}">
        <p14:creationId xmlns:p14="http://schemas.microsoft.com/office/powerpoint/2010/main" val="27602781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0" y="0"/>
            <a:ext cx="9144000" cy="6923438"/>
          </a:xfrm>
          <a:prstGeom prst="rect">
            <a:avLst/>
          </a:prstGeom>
        </p:spPr>
      </p:pic>
    </p:spTree>
    <p:extLst>
      <p:ext uri="{BB962C8B-B14F-4D97-AF65-F5344CB8AC3E}">
        <p14:creationId xmlns:p14="http://schemas.microsoft.com/office/powerpoint/2010/main" val="34961828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304800" y="304800"/>
            <a:ext cx="6858000" cy="2819400"/>
          </a:xfrm>
          <a:prstGeom prst="rect">
            <a:avLst/>
          </a:prstGeom>
        </p:spPr>
      </p:pic>
      <p:pic>
        <p:nvPicPr>
          <p:cNvPr id="3" name="Picture 2"/>
          <p:cNvPicPr>
            <a:picLocks noChangeAspect="1"/>
          </p:cNvPicPr>
          <p:nvPr/>
        </p:nvPicPr>
        <p:blipFill>
          <a:blip r:embed="rId4" cstate="print"/>
          <a:stretch>
            <a:fillRect/>
          </a:stretch>
        </p:blipFill>
        <p:spPr>
          <a:xfrm>
            <a:off x="304800" y="3352800"/>
            <a:ext cx="7162799" cy="3200400"/>
          </a:xfrm>
          <a:prstGeom prst="rect">
            <a:avLst/>
          </a:prstGeom>
        </p:spPr>
      </p:pic>
    </p:spTree>
    <p:extLst>
      <p:ext uri="{BB962C8B-B14F-4D97-AF65-F5344CB8AC3E}">
        <p14:creationId xmlns:p14="http://schemas.microsoft.com/office/powerpoint/2010/main" val="6333238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9027" y="1763347"/>
            <a:ext cx="6248400" cy="677108"/>
          </a:xfrm>
          <a:prstGeom prst="rect">
            <a:avLst/>
          </a:prstGeom>
        </p:spPr>
        <p:txBody>
          <a:bodyPr wrap="square">
            <a:spAutoFit/>
          </a:bodyPr>
          <a:lstStyle/>
          <a:p>
            <a:r>
              <a:rPr lang="en-US" sz="2000" b="1" dirty="0" smtClean="0"/>
              <a:t>Parasitism</a:t>
            </a:r>
            <a:r>
              <a:rPr lang="en-US" dirty="0" smtClean="0"/>
              <a:t> – one species feeds on another </a:t>
            </a:r>
            <a:r>
              <a:rPr lang="en-US" dirty="0" smtClean="0">
                <a:sym typeface="Wingdings" pitchFamily="2" charset="2"/>
              </a:rPr>
              <a:t> enhances</a:t>
            </a:r>
            <a:endParaRPr lang="en-US" dirty="0" smtClean="0"/>
          </a:p>
          <a:p>
            <a:r>
              <a:rPr lang="en-US" dirty="0" smtClean="0"/>
              <a:t>fitness of parasite but reduces fitness of host</a:t>
            </a:r>
            <a:endParaRPr lang="en-US" dirty="0"/>
          </a:p>
        </p:txBody>
      </p:sp>
      <p:sp>
        <p:nvSpPr>
          <p:cNvPr id="3" name="Rectangle 2"/>
          <p:cNvSpPr/>
          <p:nvPr/>
        </p:nvSpPr>
        <p:spPr>
          <a:xfrm>
            <a:off x="659027" y="3009693"/>
            <a:ext cx="6248400" cy="677108"/>
          </a:xfrm>
          <a:prstGeom prst="rect">
            <a:avLst/>
          </a:prstGeom>
        </p:spPr>
        <p:txBody>
          <a:bodyPr wrap="square">
            <a:spAutoFit/>
          </a:bodyPr>
          <a:lstStyle/>
          <a:p>
            <a:r>
              <a:rPr lang="en-US" sz="2000" b="1" dirty="0"/>
              <a:t>Mutualism</a:t>
            </a:r>
            <a:r>
              <a:rPr lang="en-US" dirty="0"/>
              <a:t> – two species provide resources or services</a:t>
            </a:r>
          </a:p>
          <a:p>
            <a:r>
              <a:rPr lang="en-US" dirty="0"/>
              <a:t>to each other </a:t>
            </a:r>
            <a:r>
              <a:rPr lang="en-US" dirty="0">
                <a:sym typeface="Wingdings" pitchFamily="2" charset="2"/>
              </a:rPr>
              <a:t> enhances fit</a:t>
            </a:r>
            <a:r>
              <a:rPr lang="en-US" dirty="0"/>
              <a:t>ness of both species</a:t>
            </a:r>
          </a:p>
        </p:txBody>
      </p:sp>
      <p:sp>
        <p:nvSpPr>
          <p:cNvPr id="4" name="Rectangle 3"/>
          <p:cNvSpPr/>
          <p:nvPr/>
        </p:nvSpPr>
        <p:spPr>
          <a:xfrm>
            <a:off x="659026" y="3913172"/>
            <a:ext cx="6858000" cy="954107"/>
          </a:xfrm>
          <a:prstGeom prst="rect">
            <a:avLst/>
          </a:prstGeom>
        </p:spPr>
        <p:txBody>
          <a:bodyPr wrap="square">
            <a:spAutoFit/>
          </a:bodyPr>
          <a:lstStyle/>
          <a:p>
            <a:r>
              <a:rPr lang="en-US" sz="2000" b="1" dirty="0"/>
              <a:t>Commensalism</a:t>
            </a:r>
            <a:r>
              <a:rPr lang="en-US" dirty="0"/>
              <a:t> – one species receives a benefit from</a:t>
            </a:r>
          </a:p>
          <a:p>
            <a:r>
              <a:rPr lang="en-US" dirty="0"/>
              <a:t>another species </a:t>
            </a:r>
            <a:r>
              <a:rPr lang="en-US" dirty="0">
                <a:sym typeface="Wingdings" pitchFamily="2" charset="2"/>
              </a:rPr>
              <a:t> enhances fit</a:t>
            </a:r>
            <a:r>
              <a:rPr lang="en-US" dirty="0"/>
              <a:t>ness of one species; no</a:t>
            </a:r>
          </a:p>
          <a:p>
            <a:r>
              <a:rPr lang="en-US" dirty="0"/>
              <a:t>effect on fitness of the other species</a:t>
            </a:r>
          </a:p>
        </p:txBody>
      </p:sp>
      <p:sp>
        <p:nvSpPr>
          <p:cNvPr id="5" name="Rectangle 4"/>
          <p:cNvSpPr/>
          <p:nvPr/>
        </p:nvSpPr>
        <p:spPr>
          <a:xfrm>
            <a:off x="659026" y="5130686"/>
            <a:ext cx="6614984" cy="677108"/>
          </a:xfrm>
          <a:prstGeom prst="rect">
            <a:avLst/>
          </a:prstGeom>
        </p:spPr>
        <p:txBody>
          <a:bodyPr wrap="square">
            <a:spAutoFit/>
          </a:bodyPr>
          <a:lstStyle/>
          <a:p>
            <a:r>
              <a:rPr lang="en-US" sz="2000" b="1" dirty="0"/>
              <a:t>Symbiosis</a:t>
            </a:r>
            <a:r>
              <a:rPr lang="en-US" dirty="0"/>
              <a:t> – two species live together </a:t>
            </a:r>
            <a:r>
              <a:rPr lang="en-US" dirty="0">
                <a:sym typeface="Wingdings" pitchFamily="2" charset="2"/>
              </a:rPr>
              <a:t> can include</a:t>
            </a:r>
          </a:p>
          <a:p>
            <a:r>
              <a:rPr lang="en-US" dirty="0">
                <a:sym typeface="Wingdings" pitchFamily="2" charset="2"/>
              </a:rPr>
              <a:t>parasitism, mutualism, and commensalism</a:t>
            </a:r>
            <a:endParaRPr lang="en-US" dirty="0"/>
          </a:p>
        </p:txBody>
      </p:sp>
      <p:sp>
        <p:nvSpPr>
          <p:cNvPr id="6" name="Rectangle 5"/>
          <p:cNvSpPr/>
          <p:nvPr/>
        </p:nvSpPr>
        <p:spPr>
          <a:xfrm>
            <a:off x="659026" y="531886"/>
            <a:ext cx="7646773" cy="923330"/>
          </a:xfrm>
          <a:prstGeom prst="rect">
            <a:avLst/>
          </a:prstGeom>
        </p:spPr>
        <p:txBody>
          <a:bodyPr wrap="square">
            <a:spAutoFit/>
          </a:bodyPr>
          <a:lstStyle/>
          <a:p>
            <a:r>
              <a:rPr lang="en-US" sz="3600" dirty="0" smtClean="0"/>
              <a:t>Ecological Interactions</a:t>
            </a:r>
            <a:r>
              <a:rPr lang="en-US" dirty="0" smtClean="0"/>
              <a:t> </a:t>
            </a:r>
            <a:r>
              <a:rPr lang="en-US" dirty="0"/>
              <a:t>can affect distribution and </a:t>
            </a:r>
            <a:r>
              <a:rPr lang="en-US" dirty="0" smtClean="0"/>
              <a:t>abundance and influence evolution.</a:t>
            </a:r>
            <a:endParaRPr lang="en-US" dirty="0"/>
          </a:p>
        </p:txBody>
      </p:sp>
    </p:spTree>
    <p:extLst>
      <p:ext uri="{BB962C8B-B14F-4D97-AF65-F5344CB8AC3E}">
        <p14:creationId xmlns:p14="http://schemas.microsoft.com/office/powerpoint/2010/main" val="8681713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387" y="533400"/>
            <a:ext cx="9091613" cy="4339650"/>
          </a:xfrm>
          <a:prstGeom prst="rect">
            <a:avLst/>
          </a:prstGeom>
        </p:spPr>
        <p:txBody>
          <a:bodyPr wrap="square">
            <a:spAutoFit/>
          </a:bodyPr>
          <a:lstStyle/>
          <a:p>
            <a:r>
              <a:rPr lang="en-US" sz="2400" dirty="0"/>
              <a:t>Kudzu vines grow by climbing and wrapping around trees. Trees covered by </a:t>
            </a:r>
            <a:r>
              <a:rPr lang="en-US" sz="2400" dirty="0" smtClean="0"/>
              <a:t>kudzu can </a:t>
            </a:r>
            <a:r>
              <a:rPr lang="en-US" sz="2400" dirty="0"/>
              <a:t>die because they are starved of sunlight. What type of relationship </a:t>
            </a:r>
            <a:r>
              <a:rPr lang="en-US" sz="2400" dirty="0" smtClean="0"/>
              <a:t>exists between </a:t>
            </a:r>
            <a:r>
              <a:rPr lang="en-US" sz="2400" dirty="0"/>
              <a:t>the trees and the kudzu growing on them?</a:t>
            </a:r>
          </a:p>
          <a:p>
            <a:endParaRPr lang="en-US" dirty="0" smtClean="0"/>
          </a:p>
          <a:p>
            <a:endParaRPr lang="en-US" dirty="0"/>
          </a:p>
          <a:p>
            <a:r>
              <a:rPr lang="en-US" sz="2400" dirty="0" smtClean="0"/>
              <a:t>A </a:t>
            </a:r>
            <a:r>
              <a:rPr lang="en-US" sz="2400" dirty="0"/>
              <a:t>competition</a:t>
            </a:r>
          </a:p>
          <a:p>
            <a:endParaRPr lang="en-US" sz="2400" dirty="0" smtClean="0"/>
          </a:p>
          <a:p>
            <a:r>
              <a:rPr lang="en-US" sz="2400" dirty="0" smtClean="0"/>
              <a:t>B </a:t>
            </a:r>
            <a:r>
              <a:rPr lang="en-US" sz="2400" dirty="0"/>
              <a:t>mutualism</a:t>
            </a:r>
          </a:p>
          <a:p>
            <a:endParaRPr lang="en-US" sz="2400" dirty="0"/>
          </a:p>
          <a:p>
            <a:r>
              <a:rPr lang="en-US" sz="2400" dirty="0" smtClean="0"/>
              <a:t>C parasitism</a:t>
            </a:r>
            <a:endParaRPr lang="en-US" sz="2400" dirty="0"/>
          </a:p>
          <a:p>
            <a:endParaRPr lang="en-US" sz="2400" dirty="0" smtClean="0"/>
          </a:p>
          <a:p>
            <a:r>
              <a:rPr lang="en-US" sz="2400" dirty="0" smtClean="0"/>
              <a:t>D </a:t>
            </a:r>
            <a:r>
              <a:rPr lang="en-US" sz="2400" dirty="0"/>
              <a:t>predator-prey</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133600"/>
            <a:ext cx="5867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5770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229600" cy="6278642"/>
          </a:xfrm>
          <a:prstGeom prst="rect">
            <a:avLst/>
          </a:prstGeom>
        </p:spPr>
        <p:txBody>
          <a:bodyPr wrap="square">
            <a:spAutoFit/>
          </a:bodyPr>
          <a:lstStyle/>
          <a:p>
            <a:r>
              <a:rPr lang="en-US" sz="3200" dirty="0"/>
              <a:t>The remora fish uses suckers on its head to attach itself to a shark. It then eats the bacteria living on the shark’s skin</a:t>
            </a:r>
            <a:r>
              <a:rPr lang="en-US" sz="3200" dirty="0" smtClean="0"/>
              <a:t>. The bacteria is cleaned from the shark and the remora fish gets a nice meal. What type of relationship bests describes this interaction?</a:t>
            </a:r>
          </a:p>
          <a:p>
            <a:endParaRPr lang="en-US" sz="3200" dirty="0"/>
          </a:p>
          <a:p>
            <a:pPr marL="514350" indent="-514350">
              <a:buAutoNum type="alphaUcPeriod"/>
            </a:pPr>
            <a:r>
              <a:rPr lang="en-US" sz="3200" dirty="0" smtClean="0"/>
              <a:t>Mutualism</a:t>
            </a:r>
          </a:p>
          <a:p>
            <a:pPr marL="514350" indent="-514350">
              <a:buAutoNum type="alphaUcPeriod"/>
            </a:pPr>
            <a:r>
              <a:rPr lang="en-US" sz="3200" dirty="0" smtClean="0"/>
              <a:t>Commensalism</a:t>
            </a:r>
          </a:p>
          <a:p>
            <a:pPr marL="514350" indent="-514350">
              <a:buAutoNum type="alphaUcPeriod"/>
            </a:pPr>
            <a:r>
              <a:rPr lang="en-US" sz="3200" dirty="0" smtClean="0"/>
              <a:t>Parasitism </a:t>
            </a:r>
          </a:p>
          <a:p>
            <a:pPr marL="514350" indent="-514350">
              <a:buAutoNum type="alphaUcPeriod"/>
            </a:pPr>
            <a:r>
              <a:rPr lang="en-US" sz="3200" dirty="0" smtClean="0"/>
              <a:t>Competition</a:t>
            </a:r>
          </a:p>
          <a:p>
            <a:endParaRPr lang="en-US" sz="3200" dirty="0"/>
          </a:p>
          <a:p>
            <a:endParaRPr lang="en-US" dirty="0"/>
          </a:p>
        </p:txBody>
      </p:sp>
      <p:pic>
        <p:nvPicPr>
          <p:cNvPr id="3" name="Picture 5" descr="shark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19400"/>
            <a:ext cx="388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6237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229600" cy="5386090"/>
          </a:xfrm>
          <a:prstGeom prst="rect">
            <a:avLst/>
          </a:prstGeom>
        </p:spPr>
        <p:txBody>
          <a:bodyPr wrap="square">
            <a:spAutoFit/>
          </a:bodyPr>
          <a:lstStyle/>
          <a:p>
            <a:pPr>
              <a:defRPr/>
            </a:pPr>
            <a:r>
              <a:rPr lang="en-US" sz="2400" b="1" dirty="0">
                <a:solidFill>
                  <a:srgbClr val="FFFF00"/>
                </a:solidFill>
              </a:rPr>
              <a:t>Parasitism</a:t>
            </a:r>
            <a:r>
              <a:rPr lang="en-US" sz="2400" dirty="0">
                <a:solidFill>
                  <a:srgbClr val="FFFF00"/>
                </a:solidFill>
              </a:rPr>
              <a:t>: </a:t>
            </a:r>
            <a:r>
              <a:rPr lang="en-US" sz="2400" dirty="0"/>
              <a:t>One partner benefits from the relationship and the other is harmed</a:t>
            </a:r>
            <a:r>
              <a:rPr lang="en-US" sz="2400" dirty="0" smtClean="0"/>
              <a:t>.</a:t>
            </a:r>
          </a:p>
          <a:p>
            <a:pPr>
              <a:defRPr/>
            </a:pPr>
            <a:endParaRPr lang="en-US" sz="4000" dirty="0"/>
          </a:p>
          <a:p>
            <a:pPr>
              <a:defRPr/>
            </a:pPr>
            <a:endParaRPr lang="en-US" sz="4000" dirty="0" smtClean="0"/>
          </a:p>
          <a:p>
            <a:pPr>
              <a:defRPr/>
            </a:pPr>
            <a:endParaRPr lang="en-US" sz="4000" dirty="0"/>
          </a:p>
          <a:p>
            <a:pPr>
              <a:defRPr/>
            </a:pPr>
            <a:endParaRPr lang="en-US" sz="4000" dirty="0" smtClean="0"/>
          </a:p>
          <a:p>
            <a:pPr>
              <a:defRPr/>
            </a:pPr>
            <a:r>
              <a:rPr lang="en-US" sz="2400" dirty="0" smtClean="0"/>
              <a:t>In this example of a leech sucking the blood of an individual:</a:t>
            </a:r>
          </a:p>
          <a:p>
            <a:pPr>
              <a:defRPr/>
            </a:pPr>
            <a:r>
              <a:rPr lang="en-US" sz="2400" dirty="0" smtClean="0"/>
              <a:t>The parasite is the ______</a:t>
            </a:r>
          </a:p>
          <a:p>
            <a:pPr>
              <a:defRPr/>
            </a:pPr>
            <a:r>
              <a:rPr lang="en-US" sz="2400" dirty="0" smtClean="0"/>
              <a:t>The Host is the ______</a:t>
            </a:r>
          </a:p>
          <a:p>
            <a:pPr>
              <a:defRPr/>
            </a:pPr>
            <a:endParaRPr lang="en-US" sz="4000" dirty="0"/>
          </a:p>
        </p:txBody>
      </p:sp>
      <p:pic>
        <p:nvPicPr>
          <p:cNvPr id="3" name="Picture 5" descr="leeches-eczema">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524000"/>
            <a:ext cx="4191000" cy="18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91071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981200" y="360363"/>
            <a:ext cx="7162800" cy="990600"/>
          </a:xfrm>
        </p:spPr>
        <p:txBody>
          <a:bodyPr>
            <a:normAutofit fontScale="90000"/>
          </a:bodyPr>
          <a:lstStyle/>
          <a:p>
            <a:pPr eaLnBrk="1" hangingPunct="1">
              <a:defRPr/>
            </a:pPr>
            <a:r>
              <a:rPr lang="en-US" sz="3600" dirty="0" smtClean="0"/>
              <a:t>A Closer Look – Where do you get a pathogen</a:t>
            </a:r>
          </a:p>
        </p:txBody>
      </p:sp>
      <p:pic>
        <p:nvPicPr>
          <p:cNvPr id="24579" name="Picture 8" descr="pe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075" y="2376488"/>
            <a:ext cx="1590675"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9" descr="touc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275" y="1565275"/>
            <a:ext cx="19812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0" descr="kis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1447800"/>
            <a:ext cx="13938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2" descr="hand shak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03850" y="3186113"/>
            <a:ext cx="2190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13"/>
          <p:cNvSpPr txBox="1">
            <a:spLocks noChangeArrowheads="1"/>
          </p:cNvSpPr>
          <p:nvPr/>
        </p:nvSpPr>
        <p:spPr bwMode="auto">
          <a:xfrm>
            <a:off x="1447800" y="32004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2400"/>
              <a:t>Indirect Contact</a:t>
            </a:r>
          </a:p>
        </p:txBody>
      </p:sp>
      <p:sp>
        <p:nvSpPr>
          <p:cNvPr id="24584" name="Text Box 14"/>
          <p:cNvSpPr txBox="1">
            <a:spLocks noChangeArrowheads="1"/>
          </p:cNvSpPr>
          <p:nvPr/>
        </p:nvSpPr>
        <p:spPr bwMode="auto">
          <a:xfrm>
            <a:off x="5638800" y="2209800"/>
            <a:ext cx="167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2400"/>
              <a:t>Direct Contact</a:t>
            </a:r>
          </a:p>
        </p:txBody>
      </p:sp>
      <p:pic>
        <p:nvPicPr>
          <p:cNvPr id="24585" name="Picture 15" descr="chick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800" y="44958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6" descr="egg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5794375"/>
            <a:ext cx="13716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8" descr="spinac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2800" y="4876800"/>
            <a:ext cx="16097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19"/>
          <p:cNvSpPr txBox="1">
            <a:spLocks noChangeArrowheads="1"/>
          </p:cNvSpPr>
          <p:nvPr/>
        </p:nvSpPr>
        <p:spPr bwMode="auto">
          <a:xfrm>
            <a:off x="2930525" y="4202113"/>
            <a:ext cx="2590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2400"/>
              <a:t>Foods and water may be contaminated </a:t>
            </a:r>
          </a:p>
        </p:txBody>
      </p:sp>
      <p:pic>
        <p:nvPicPr>
          <p:cNvPr id="24589" name="Picture 21" descr="cat_hero_drinkin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86400" y="5029200"/>
            <a:ext cx="12874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22"/>
          <p:cNvSpPr>
            <a:spLocks noChangeArrowheads="1"/>
          </p:cNvSpPr>
          <p:nvPr/>
        </p:nvSpPr>
        <p:spPr bwMode="auto">
          <a:xfrm>
            <a:off x="-457200" y="6324600"/>
            <a:ext cx="3505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800"/>
              <a:t>USDA NIFSI Food Safety in the Classroom</a:t>
            </a:r>
            <a:r>
              <a:rPr lang="en-US" altLang="en-US" sz="800">
                <a:cs typeface="Arial" charset="0"/>
              </a:rPr>
              <a:t>©</a:t>
            </a:r>
          </a:p>
          <a:p>
            <a:pPr algn="ctr"/>
            <a:r>
              <a:rPr lang="en-US" altLang="en-US" sz="800">
                <a:cs typeface="Arial" charset="0"/>
              </a:rPr>
              <a:t>University of Tennessee, Knoxville 2006</a:t>
            </a:r>
          </a:p>
        </p:txBody>
      </p:sp>
    </p:spTree>
    <p:extLst>
      <p:ext uri="{BB962C8B-B14F-4D97-AF65-F5344CB8AC3E}">
        <p14:creationId xmlns:p14="http://schemas.microsoft.com/office/powerpoint/2010/main" val="447916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4034" name="Picture 2"/>
          <p:cNvPicPr>
            <a:picLocks noGrp="1" noChangeAspect="1" noChangeArrowheads="1"/>
          </p:cNvPicPr>
          <p:nvPr>
            <p:ph idx="1"/>
          </p:nvPr>
        </p:nvPicPr>
        <p:blipFill>
          <a:blip r:embed="rId3" cstate="print"/>
          <a:srcRect l="22549" t="16836" r="19710" b="7401"/>
          <a:stretch>
            <a:fillRect/>
          </a:stretch>
        </p:blipFill>
        <p:spPr bwMode="auto">
          <a:xfrm>
            <a:off x="115147" y="228600"/>
            <a:ext cx="8754533" cy="645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8077200" cy="5878532"/>
          </a:xfrm>
          <a:prstGeom prst="rect">
            <a:avLst/>
          </a:prstGeom>
        </p:spPr>
        <p:txBody>
          <a:bodyPr wrap="square">
            <a:spAutoFit/>
          </a:bodyPr>
          <a:lstStyle/>
          <a:p>
            <a:r>
              <a:rPr lang="en-US" sz="2800" dirty="0"/>
              <a:t>Why do doctors suggest that people get a flu vaccine each year?</a:t>
            </a:r>
          </a:p>
          <a:p>
            <a:endParaRPr lang="en-US" sz="2800" dirty="0" smtClean="0"/>
          </a:p>
          <a:p>
            <a:r>
              <a:rPr lang="en-US" sz="2800" dirty="0" smtClean="0"/>
              <a:t>A </a:t>
            </a:r>
            <a:r>
              <a:rPr lang="en-US" sz="2800" dirty="0"/>
              <a:t>Viruses replicate more rapidly over time</a:t>
            </a:r>
            <a:r>
              <a:rPr lang="en-US" sz="2800" dirty="0" smtClean="0"/>
              <a:t>.</a:t>
            </a:r>
          </a:p>
          <a:p>
            <a:r>
              <a:rPr lang="en-US" sz="2800" dirty="0" smtClean="0"/>
              <a:t>B </a:t>
            </a:r>
            <a:r>
              <a:rPr lang="en-US" sz="2800" dirty="0"/>
              <a:t>Viruses can mutate from year to year</a:t>
            </a:r>
            <a:r>
              <a:rPr lang="en-US" sz="2800" dirty="0" smtClean="0"/>
              <a:t>.</a:t>
            </a:r>
          </a:p>
          <a:p>
            <a:r>
              <a:rPr lang="en-US" sz="2800" dirty="0" smtClean="0"/>
              <a:t>C </a:t>
            </a:r>
            <a:r>
              <a:rPr lang="en-US" sz="2800" dirty="0"/>
              <a:t>Vaccines are absorbed by the body after a year</a:t>
            </a:r>
            <a:r>
              <a:rPr lang="en-US" sz="2800" dirty="0" smtClean="0"/>
              <a:t>.</a:t>
            </a:r>
          </a:p>
          <a:p>
            <a:r>
              <a:rPr lang="en-US" sz="2800" dirty="0" smtClean="0"/>
              <a:t>D </a:t>
            </a:r>
            <a:r>
              <a:rPr lang="en-US" sz="2800" dirty="0"/>
              <a:t>Vaccines get stronger over time</a:t>
            </a:r>
            <a:r>
              <a:rPr lang="en-US" sz="2800"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119" y="4412743"/>
            <a:ext cx="2656682" cy="2246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0319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7848600" cy="6986528"/>
          </a:xfrm>
          <a:prstGeom prst="rect">
            <a:avLst/>
          </a:prstGeom>
        </p:spPr>
        <p:txBody>
          <a:bodyPr wrap="square">
            <a:spAutoFit/>
          </a:bodyPr>
          <a:lstStyle/>
          <a:p>
            <a:r>
              <a:rPr lang="en-US" sz="3200" dirty="0"/>
              <a:t>Ten people became sick with the flu after attending a school dance. What is the</a:t>
            </a:r>
          </a:p>
          <a:p>
            <a:r>
              <a:rPr lang="en-US" sz="3200" dirty="0"/>
              <a:t>scenario that could </a:t>
            </a:r>
            <a:r>
              <a:rPr lang="en-US" sz="3200" b="1" i="1" dirty="0"/>
              <a:t>best </a:t>
            </a:r>
            <a:r>
              <a:rPr lang="en-US" sz="3200" dirty="0"/>
              <a:t>explain how the people got sick?</a:t>
            </a:r>
          </a:p>
          <a:p>
            <a:endParaRPr lang="en-US" sz="3200" dirty="0" smtClean="0"/>
          </a:p>
          <a:p>
            <a:r>
              <a:rPr lang="en-US" sz="2800" dirty="0" smtClean="0"/>
              <a:t>A. </a:t>
            </a:r>
            <a:r>
              <a:rPr lang="en-US" sz="2800" dirty="0"/>
              <a:t>contact with environmental sources</a:t>
            </a:r>
          </a:p>
          <a:p>
            <a:r>
              <a:rPr lang="en-US" sz="2800" dirty="0" smtClean="0"/>
              <a:t>B. </a:t>
            </a:r>
            <a:r>
              <a:rPr lang="en-US" sz="2800" dirty="0"/>
              <a:t>contact with an infected animal</a:t>
            </a:r>
          </a:p>
          <a:p>
            <a:r>
              <a:rPr lang="en-US" sz="2800" dirty="0" smtClean="0"/>
              <a:t>C. </a:t>
            </a:r>
            <a:r>
              <a:rPr lang="en-US" sz="2800" dirty="0"/>
              <a:t>contact with a contaminated object</a:t>
            </a:r>
          </a:p>
          <a:p>
            <a:r>
              <a:rPr lang="en-US" sz="2800" dirty="0" smtClean="0"/>
              <a:t>D. </a:t>
            </a:r>
            <a:r>
              <a:rPr lang="en-US" sz="2800" dirty="0"/>
              <a:t>contact with an infected </a:t>
            </a:r>
            <a:r>
              <a:rPr lang="en-US" sz="2800" dirty="0" smtClean="0"/>
              <a:t>person</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5567003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97511"/>
            <a:ext cx="7696200" cy="6124754"/>
          </a:xfrm>
          <a:prstGeom prst="rect">
            <a:avLst/>
          </a:prstGeom>
        </p:spPr>
        <p:txBody>
          <a:bodyPr wrap="square">
            <a:spAutoFit/>
          </a:bodyPr>
          <a:lstStyle/>
          <a:p>
            <a:r>
              <a:rPr lang="en-US" sz="4000" dirty="0"/>
              <a:t>Which is the </a:t>
            </a:r>
            <a:r>
              <a:rPr lang="en-US" sz="4000" b="1" i="1" dirty="0"/>
              <a:t>best </a:t>
            </a:r>
            <a:r>
              <a:rPr lang="en-US" sz="4000" dirty="0"/>
              <a:t>way to help prevent the flu from becoming a pandemic?</a:t>
            </a:r>
          </a:p>
          <a:p>
            <a:r>
              <a:rPr lang="en-US" sz="4000" dirty="0" smtClean="0"/>
              <a:t>A. </a:t>
            </a:r>
            <a:r>
              <a:rPr lang="en-US" sz="4000" dirty="0"/>
              <a:t>getting a vaccination</a:t>
            </a:r>
          </a:p>
          <a:p>
            <a:r>
              <a:rPr lang="en-US" sz="4000" dirty="0" smtClean="0"/>
              <a:t>B. </a:t>
            </a:r>
            <a:r>
              <a:rPr lang="en-US" sz="4000" dirty="0"/>
              <a:t>taking antibiotics</a:t>
            </a:r>
          </a:p>
          <a:p>
            <a:r>
              <a:rPr lang="en-US" sz="4000" dirty="0" smtClean="0"/>
              <a:t>C. </a:t>
            </a:r>
            <a:r>
              <a:rPr lang="en-US" sz="4000" dirty="0"/>
              <a:t>eating fruits and vegetables</a:t>
            </a:r>
          </a:p>
          <a:p>
            <a:r>
              <a:rPr lang="en-US" sz="4000" dirty="0" smtClean="0"/>
              <a:t>D. </a:t>
            </a:r>
            <a:r>
              <a:rPr lang="en-US" sz="4000" dirty="0"/>
              <a:t>washing hands </a:t>
            </a:r>
            <a:r>
              <a:rPr lang="en-US" sz="4000" dirty="0" smtClean="0"/>
              <a:t>often</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84717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FtBQuGDMwEU/UYZxk1YuYBI/AAAAAAAAEvw/h1yEMMu36Vk/s1600/gene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0"/>
            <a:ext cx="4953000" cy="66976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a:xfrm>
            <a:off x="643890" y="762000"/>
            <a:ext cx="3566160" cy="4023360"/>
          </a:xfrm>
        </p:spPr>
        <p:txBody>
          <a:bodyPr>
            <a:noAutofit/>
          </a:bodyPr>
          <a:lstStyle/>
          <a:p>
            <a:r>
              <a:rPr lang="en-US" sz="1800" dirty="0"/>
              <a:t>Tigers and household cats are members of the same family; however, their </a:t>
            </a:r>
            <a:r>
              <a:rPr lang="en-US" sz="1800" dirty="0" smtClean="0"/>
              <a:t>sizes are </a:t>
            </a:r>
            <a:r>
              <a:rPr lang="en-US" sz="1800" dirty="0"/>
              <a:t>vastly different. What is the cause of this difference?</a:t>
            </a:r>
          </a:p>
          <a:p>
            <a:r>
              <a:rPr lang="en-US" sz="2800" dirty="0" smtClean="0"/>
              <a:t>A. </a:t>
            </a:r>
            <a:r>
              <a:rPr lang="en-US" sz="2800" dirty="0"/>
              <a:t>biochemical makeup</a:t>
            </a:r>
          </a:p>
          <a:p>
            <a:r>
              <a:rPr lang="en-US" sz="2800" dirty="0" smtClean="0"/>
              <a:t>B. </a:t>
            </a:r>
            <a:r>
              <a:rPr lang="en-US" sz="2800" dirty="0"/>
              <a:t>behavioral makeup</a:t>
            </a:r>
          </a:p>
          <a:p>
            <a:r>
              <a:rPr lang="en-US" sz="2800" dirty="0" smtClean="0"/>
              <a:t>C. </a:t>
            </a:r>
            <a:r>
              <a:rPr lang="en-US" sz="2800" dirty="0"/>
              <a:t>genetics</a:t>
            </a:r>
          </a:p>
          <a:p>
            <a:r>
              <a:rPr lang="en-US" sz="2800" dirty="0" smtClean="0"/>
              <a:t>D. </a:t>
            </a:r>
            <a:r>
              <a:rPr lang="en-US" sz="2800" dirty="0"/>
              <a:t>habitat size</a:t>
            </a:r>
          </a:p>
        </p:txBody>
      </p:sp>
    </p:spTree>
    <p:extLst>
      <p:ext uri="{BB962C8B-B14F-4D97-AF65-F5344CB8AC3E}">
        <p14:creationId xmlns:p14="http://schemas.microsoft.com/office/powerpoint/2010/main" val="3825502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838200"/>
            <a:ext cx="7290055" cy="4023360"/>
          </a:xfrm>
        </p:spPr>
        <p:txBody>
          <a:bodyPr>
            <a:normAutofit fontScale="77500" lnSpcReduction="20000"/>
          </a:bodyPr>
          <a:lstStyle/>
          <a:p>
            <a:r>
              <a:rPr lang="en-US" sz="3600" b="1" dirty="0"/>
              <a:t>What do transitional fossils </a:t>
            </a:r>
            <a:r>
              <a:rPr lang="en-US" sz="3600" b="1" i="1" dirty="0"/>
              <a:t>best </a:t>
            </a:r>
            <a:r>
              <a:rPr lang="en-US" sz="3600" b="1" dirty="0"/>
              <a:t>support</a:t>
            </a:r>
            <a:r>
              <a:rPr lang="en-US" sz="3600" b="1" dirty="0" smtClean="0"/>
              <a:t>?</a:t>
            </a:r>
            <a:br>
              <a:rPr lang="en-US" sz="3600" b="1" dirty="0" smtClean="0"/>
            </a:br>
            <a:endParaRPr lang="en-US" sz="3600" b="1" dirty="0"/>
          </a:p>
          <a:p>
            <a:r>
              <a:rPr lang="en-US" sz="3600" b="1" dirty="0" smtClean="0"/>
              <a:t>A. </a:t>
            </a:r>
            <a:r>
              <a:rPr lang="en-US" sz="3600" b="1" dirty="0"/>
              <a:t>the Theory of Biological Evolution</a:t>
            </a:r>
          </a:p>
          <a:p>
            <a:r>
              <a:rPr lang="en-US" sz="3600" b="1" dirty="0" smtClean="0"/>
              <a:t>B. </a:t>
            </a:r>
            <a:r>
              <a:rPr lang="en-US" sz="3600" b="1" dirty="0"/>
              <a:t>the Law of Superposition</a:t>
            </a:r>
          </a:p>
          <a:p>
            <a:r>
              <a:rPr lang="en-US" sz="3600" b="1" dirty="0" smtClean="0"/>
              <a:t>C. </a:t>
            </a:r>
            <a:r>
              <a:rPr lang="en-US" sz="3600" b="1" dirty="0"/>
              <a:t>the Theory of Geological Evolution</a:t>
            </a:r>
          </a:p>
          <a:p>
            <a:r>
              <a:rPr lang="en-US" sz="3600" b="1" dirty="0" smtClean="0"/>
              <a:t>D. </a:t>
            </a:r>
            <a:r>
              <a:rPr lang="en-US" sz="3600" b="1" dirty="0"/>
              <a:t>the Theory of Continental Drift</a:t>
            </a:r>
          </a:p>
        </p:txBody>
      </p:sp>
    </p:spTree>
    <p:extLst>
      <p:ext uri="{BB962C8B-B14F-4D97-AF65-F5344CB8AC3E}">
        <p14:creationId xmlns:p14="http://schemas.microsoft.com/office/powerpoint/2010/main" val="10680670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685800" y="0"/>
            <a:ext cx="7772400" cy="3886200"/>
          </a:xfrm>
          <a:prstGeom prst="rect">
            <a:avLst/>
          </a:prstGeom>
          <a:noFill/>
          <a:ln w="9525">
            <a:noFill/>
            <a:miter lim="800000"/>
            <a:headEnd/>
            <a:tailEnd/>
          </a:ln>
        </p:spPr>
      </p:pic>
      <p:sp>
        <p:nvSpPr>
          <p:cNvPr id="5" name="Rectangle 4"/>
          <p:cNvSpPr/>
          <p:nvPr/>
        </p:nvSpPr>
        <p:spPr>
          <a:xfrm>
            <a:off x="609600" y="3962400"/>
            <a:ext cx="7924800" cy="3385542"/>
          </a:xfrm>
          <a:prstGeom prst="rect">
            <a:avLst/>
          </a:prstGeom>
        </p:spPr>
        <p:txBody>
          <a:bodyPr wrap="square">
            <a:spAutoFit/>
          </a:bodyPr>
          <a:lstStyle/>
          <a:p>
            <a:pPr lvl="0"/>
            <a:r>
              <a:rPr lang="en-US" sz="2000" dirty="0"/>
              <a:t>The similarities of the bones labeled A provide evidence that</a:t>
            </a:r>
          </a:p>
          <a:p>
            <a:pPr lvl="0"/>
            <a:endParaRPr lang="en-US" sz="2000" dirty="0" smtClean="0"/>
          </a:p>
          <a:p>
            <a:pPr lvl="0"/>
            <a:r>
              <a:rPr lang="en-US" sz="2000" dirty="0" smtClean="0"/>
              <a:t>A. The </a:t>
            </a:r>
            <a:r>
              <a:rPr lang="en-US" sz="2000" dirty="0"/>
              <a:t>organisms may have evolved from a common ancestor</a:t>
            </a:r>
          </a:p>
          <a:p>
            <a:pPr lvl="0"/>
            <a:r>
              <a:rPr lang="en-US" sz="2000" dirty="0" smtClean="0"/>
              <a:t>B.  All </a:t>
            </a:r>
            <a:r>
              <a:rPr lang="en-US" sz="2000" dirty="0"/>
              <a:t>species have one kind of bone structure</a:t>
            </a:r>
          </a:p>
          <a:p>
            <a:pPr lvl="0"/>
            <a:r>
              <a:rPr lang="en-US" sz="2000" dirty="0" smtClean="0"/>
              <a:t>C. The </a:t>
            </a:r>
            <a:r>
              <a:rPr lang="en-US" sz="2000" dirty="0"/>
              <a:t>cells of the bones contain the same types of mutations</a:t>
            </a:r>
          </a:p>
          <a:p>
            <a:pPr lvl="0"/>
            <a:r>
              <a:rPr lang="en-US" sz="2000" dirty="0" smtClean="0"/>
              <a:t>D. All </a:t>
            </a:r>
            <a:r>
              <a:rPr lang="en-US" sz="2000" dirty="0"/>
              <a:t>structural characteristics are the same in </a:t>
            </a:r>
            <a:r>
              <a:rPr lang="en-US" sz="2000" dirty="0" smtClean="0"/>
              <a:t>animals</a:t>
            </a:r>
          </a:p>
          <a:p>
            <a:pPr lvl="0"/>
            <a:endParaRPr lang="en-US" sz="1600" dirty="0"/>
          </a:p>
          <a:p>
            <a:pPr lvl="0"/>
            <a:endParaRPr lang="en-US" sz="1600" dirty="0" smtClean="0"/>
          </a:p>
          <a:p>
            <a:pPr lvl="0"/>
            <a:endParaRPr lang="en-US" sz="1600" dirty="0"/>
          </a:p>
        </p:txBody>
      </p:sp>
    </p:spTree>
    <p:extLst>
      <p:ext uri="{BB962C8B-B14F-4D97-AF65-F5344CB8AC3E}">
        <p14:creationId xmlns:p14="http://schemas.microsoft.com/office/powerpoint/2010/main" val="36752726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290055" cy="4023360"/>
          </a:xfrm>
        </p:spPr>
        <p:txBody>
          <a:bodyPr>
            <a:noAutofit/>
          </a:bodyPr>
          <a:lstStyle/>
          <a:p>
            <a:r>
              <a:rPr lang="en-US" sz="3200" dirty="0"/>
              <a:t>In the winter, the fur of the arctic fox is white. In summer, the fur darkens to </a:t>
            </a:r>
            <a:r>
              <a:rPr lang="en-US" sz="3200" dirty="0" smtClean="0"/>
              <a:t>a reddish </a:t>
            </a:r>
            <a:r>
              <a:rPr lang="en-US" sz="3200" dirty="0"/>
              <a:t>brown. What </a:t>
            </a:r>
            <a:r>
              <a:rPr lang="en-US" sz="3200" b="1" i="1" dirty="0"/>
              <a:t>most likely </a:t>
            </a:r>
            <a:r>
              <a:rPr lang="en-US" sz="3200" dirty="0"/>
              <a:t>causes the fur of the fox to change color?</a:t>
            </a:r>
          </a:p>
          <a:p>
            <a:pPr marL="0" indent="0">
              <a:buNone/>
            </a:pPr>
            <a:r>
              <a:rPr lang="en-US" sz="3200" dirty="0" smtClean="0"/>
              <a:t>A. </a:t>
            </a:r>
            <a:r>
              <a:rPr lang="en-US" sz="3200" dirty="0"/>
              <a:t>the amount of sunlight present</a:t>
            </a:r>
          </a:p>
          <a:p>
            <a:pPr marL="0" indent="0">
              <a:buNone/>
            </a:pPr>
            <a:r>
              <a:rPr lang="en-US" sz="3200" dirty="0" smtClean="0"/>
              <a:t>B. </a:t>
            </a:r>
            <a:r>
              <a:rPr lang="en-US" sz="3200" dirty="0"/>
              <a:t>the fox’s habitat</a:t>
            </a:r>
          </a:p>
          <a:p>
            <a:pPr marL="0" indent="0">
              <a:buNone/>
            </a:pPr>
            <a:r>
              <a:rPr lang="en-US" sz="3200" dirty="0" smtClean="0"/>
              <a:t>C. </a:t>
            </a:r>
            <a:r>
              <a:rPr lang="en-US" sz="3200" dirty="0"/>
              <a:t>the fox’s genes</a:t>
            </a:r>
          </a:p>
          <a:p>
            <a:pPr marL="0" indent="0">
              <a:buNone/>
            </a:pPr>
            <a:r>
              <a:rPr lang="en-US" sz="3200" dirty="0" smtClean="0"/>
              <a:t>D. </a:t>
            </a:r>
            <a:r>
              <a:rPr lang="en-US" sz="3200" dirty="0"/>
              <a:t>the fox’s age</a:t>
            </a:r>
          </a:p>
        </p:txBody>
      </p:sp>
    </p:spTree>
    <p:extLst>
      <p:ext uri="{BB962C8B-B14F-4D97-AF65-F5344CB8AC3E}">
        <p14:creationId xmlns:p14="http://schemas.microsoft.com/office/powerpoint/2010/main" val="25583626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857250" y="187325"/>
            <a:ext cx="7935913" cy="1555750"/>
          </a:xfrm>
          <a:prstGeom prst="rect">
            <a:avLst/>
          </a:prstGeom>
          <a:noFill/>
          <a:ln w="9525">
            <a:noFill/>
            <a:miter lim="800000"/>
            <a:headEnd/>
            <a:tailEnd/>
          </a:ln>
          <a:effectLst/>
        </p:spPr>
        <p:txBody>
          <a:bodyPr wrap="none">
            <a:spAutoFit/>
          </a:bodyPr>
          <a:lstStyle/>
          <a:p>
            <a:r>
              <a:rPr lang="en-US" sz="9600" dirty="0">
                <a:solidFill>
                  <a:srgbClr val="0000FF"/>
                </a:solidFill>
              </a:rPr>
              <a:t>Water Pollution</a:t>
            </a:r>
          </a:p>
        </p:txBody>
      </p:sp>
      <p:pic>
        <p:nvPicPr>
          <p:cNvPr id="70659" name="Picture 3" descr="C:\WINDOWS\DESKTOP\Irene\water pollution.gif"/>
          <p:cNvPicPr>
            <a:picLocks noChangeAspect="1" noChangeArrowheads="1"/>
          </p:cNvPicPr>
          <p:nvPr/>
        </p:nvPicPr>
        <p:blipFill>
          <a:blip r:embed="rId2" cstate="print"/>
          <a:srcRect/>
          <a:stretch>
            <a:fillRect/>
          </a:stretch>
        </p:blipFill>
        <p:spPr bwMode="auto">
          <a:xfrm>
            <a:off x="0" y="1714500"/>
            <a:ext cx="9144000" cy="5143500"/>
          </a:xfrm>
          <a:prstGeom prst="rect">
            <a:avLst/>
          </a:prstGeom>
          <a:noFill/>
        </p:spPr>
      </p:pic>
    </p:spTree>
    <p:extLst>
      <p:ext uri="{BB962C8B-B14F-4D97-AF65-F5344CB8AC3E}">
        <p14:creationId xmlns:p14="http://schemas.microsoft.com/office/powerpoint/2010/main" val="2528539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j0144308"/>
          <p:cNvPicPr>
            <a:picLocks noChangeAspect="1" noChangeArrowheads="1"/>
          </p:cNvPicPr>
          <p:nvPr/>
        </p:nvPicPr>
        <p:blipFill>
          <a:blip r:embed="rId2" cstate="print"/>
          <a:srcRect/>
          <a:stretch>
            <a:fillRect/>
          </a:stretch>
        </p:blipFill>
        <p:spPr bwMode="auto">
          <a:xfrm>
            <a:off x="0" y="7937"/>
            <a:ext cx="9144000" cy="6850063"/>
          </a:xfrm>
          <a:prstGeom prst="rect">
            <a:avLst/>
          </a:prstGeom>
          <a:noFill/>
        </p:spPr>
      </p:pic>
      <p:pic>
        <p:nvPicPr>
          <p:cNvPr id="5" name="Picture 5"/>
          <p:cNvPicPr>
            <a:picLocks noChangeArrowheads="1"/>
          </p:cNvPicPr>
          <p:nvPr/>
        </p:nvPicPr>
        <p:blipFill>
          <a:blip r:embed="rId3" cstate="print"/>
          <a:srcRect/>
          <a:stretch>
            <a:fillRect/>
          </a:stretch>
        </p:blipFill>
        <p:spPr bwMode="auto">
          <a:xfrm>
            <a:off x="7886700" y="2381250"/>
            <a:ext cx="1143000" cy="2133600"/>
          </a:xfrm>
          <a:prstGeom prst="rect">
            <a:avLst/>
          </a:prstGeom>
          <a:noFill/>
          <a:ln w="12700">
            <a:noFill/>
            <a:miter lim="800000"/>
            <a:headEnd/>
            <a:tailEnd/>
          </a:ln>
          <a:effectLst/>
        </p:spPr>
      </p:pic>
      <p:pic>
        <p:nvPicPr>
          <p:cNvPr id="6" name="Picture 6" descr="bd14718_"/>
          <p:cNvPicPr>
            <a:picLocks noChangeAspect="1" noChangeArrowheads="1"/>
          </p:cNvPicPr>
          <p:nvPr/>
        </p:nvPicPr>
        <p:blipFill>
          <a:blip r:embed="rId4" cstate="print"/>
          <a:srcRect/>
          <a:stretch>
            <a:fillRect/>
          </a:stretch>
        </p:blipFill>
        <p:spPr bwMode="auto">
          <a:xfrm>
            <a:off x="1066800" y="1657350"/>
            <a:ext cx="6858000" cy="228600"/>
          </a:xfrm>
          <a:prstGeom prst="rect">
            <a:avLst/>
          </a:prstGeom>
          <a:noFill/>
        </p:spPr>
      </p:pic>
      <p:pic>
        <p:nvPicPr>
          <p:cNvPr id="7" name="Picture 5"/>
          <p:cNvPicPr>
            <a:picLocks noChangeArrowheads="1"/>
          </p:cNvPicPr>
          <p:nvPr/>
        </p:nvPicPr>
        <p:blipFill>
          <a:blip r:embed="rId3" cstate="print"/>
          <a:srcRect/>
          <a:stretch>
            <a:fillRect/>
          </a:stretch>
        </p:blipFill>
        <p:spPr bwMode="auto">
          <a:xfrm>
            <a:off x="228600" y="990600"/>
            <a:ext cx="1143000" cy="2133600"/>
          </a:xfrm>
          <a:prstGeom prst="rect">
            <a:avLst/>
          </a:prstGeom>
          <a:noFill/>
          <a:ln w="12700">
            <a:noFill/>
            <a:miter lim="800000"/>
            <a:headEnd/>
            <a:tailEnd/>
          </a:ln>
          <a:effectLst/>
        </p:spPr>
      </p:pic>
      <p:pic>
        <p:nvPicPr>
          <p:cNvPr id="8" name="Picture 5"/>
          <p:cNvPicPr>
            <a:picLocks noChangeArrowheads="1"/>
          </p:cNvPicPr>
          <p:nvPr/>
        </p:nvPicPr>
        <p:blipFill>
          <a:blip r:embed="rId3" cstate="print"/>
          <a:srcRect/>
          <a:stretch>
            <a:fillRect/>
          </a:stretch>
        </p:blipFill>
        <p:spPr bwMode="auto">
          <a:xfrm>
            <a:off x="6248400" y="4724400"/>
            <a:ext cx="1143000" cy="2133600"/>
          </a:xfrm>
          <a:prstGeom prst="rect">
            <a:avLst/>
          </a:prstGeom>
          <a:noFill/>
          <a:ln w="12700">
            <a:noFill/>
            <a:miter lim="800000"/>
            <a:headEnd/>
            <a:tailEnd/>
          </a:ln>
          <a:effectLst/>
        </p:spPr>
      </p:pic>
      <p:sp>
        <p:nvSpPr>
          <p:cNvPr id="9" name="Text Box 4"/>
          <p:cNvSpPr txBox="1">
            <a:spLocks noChangeArrowheads="1"/>
          </p:cNvSpPr>
          <p:nvPr/>
        </p:nvSpPr>
        <p:spPr bwMode="auto">
          <a:xfrm>
            <a:off x="1066800" y="609600"/>
            <a:ext cx="8382000" cy="9664184"/>
          </a:xfrm>
          <a:prstGeom prst="rect">
            <a:avLst/>
          </a:prstGeom>
          <a:noFill/>
          <a:ln w="9525">
            <a:noFill/>
            <a:miter lim="800000"/>
            <a:headEnd/>
            <a:tailEnd/>
          </a:ln>
          <a:effectLst/>
        </p:spPr>
        <p:txBody>
          <a:bodyPr>
            <a:spAutoFit/>
          </a:bodyPr>
          <a:lstStyle/>
          <a:p>
            <a:pPr algn="ctr">
              <a:spcBef>
                <a:spcPct val="50000"/>
              </a:spcBef>
            </a:pPr>
            <a:endParaRPr lang="en-US" sz="2800" b="1" dirty="0">
              <a:solidFill>
                <a:srgbClr val="FFFF00"/>
              </a:solidFill>
              <a:latin typeface="Arial" charset="0"/>
              <a:sym typeface="Webdings" pitchFamily="18" charset="2"/>
            </a:endParaRPr>
          </a:p>
          <a:p>
            <a:pPr>
              <a:spcBef>
                <a:spcPct val="50000"/>
              </a:spcBef>
            </a:pPr>
            <a:endParaRPr lang="en-US" sz="2800" b="1" dirty="0">
              <a:solidFill>
                <a:srgbClr val="FFFF00"/>
              </a:solidFill>
              <a:latin typeface="Arial" charset="0"/>
            </a:endParaRPr>
          </a:p>
          <a:p>
            <a:pPr>
              <a:spcBef>
                <a:spcPct val="50000"/>
              </a:spcBef>
              <a:buClr>
                <a:srgbClr val="66FFFF"/>
              </a:buClr>
              <a:buFontTx/>
              <a:buChar char="•"/>
            </a:pPr>
            <a:r>
              <a:rPr lang="en-US" sz="2800" b="1" dirty="0">
                <a:solidFill>
                  <a:srgbClr val="FFFF00"/>
                </a:solidFill>
                <a:latin typeface="Arial" charset="0"/>
              </a:rPr>
              <a:t> </a:t>
            </a:r>
            <a:r>
              <a:rPr lang="en-US" sz="2800" b="1" dirty="0" smtClean="0">
                <a:solidFill>
                  <a:srgbClr val="FFFF00"/>
                </a:solidFill>
                <a:latin typeface="Arial" charset="0"/>
              </a:rPr>
              <a:t>Turbidity</a:t>
            </a:r>
          </a:p>
          <a:p>
            <a:pPr>
              <a:spcBef>
                <a:spcPct val="50000"/>
              </a:spcBef>
              <a:buClr>
                <a:srgbClr val="66FFFF"/>
              </a:buClr>
              <a:buFontTx/>
              <a:buChar char="•"/>
            </a:pPr>
            <a:r>
              <a:rPr lang="en-US" sz="2800" b="1" dirty="0" smtClean="0">
                <a:solidFill>
                  <a:srgbClr val="FFFF00"/>
                </a:solidFill>
                <a:latin typeface="Arial" charset="0"/>
              </a:rPr>
              <a:t>pH</a:t>
            </a:r>
          </a:p>
          <a:p>
            <a:pPr>
              <a:spcBef>
                <a:spcPct val="50000"/>
              </a:spcBef>
              <a:buClr>
                <a:srgbClr val="66FFFF"/>
              </a:buClr>
              <a:buFontTx/>
              <a:buChar char="•"/>
            </a:pPr>
            <a:r>
              <a:rPr lang="en-US" sz="2800" b="1" dirty="0" smtClean="0">
                <a:solidFill>
                  <a:srgbClr val="FFFF00"/>
                </a:solidFill>
                <a:latin typeface="Arial" charset="0"/>
              </a:rPr>
              <a:t>Dissolved oxygen</a:t>
            </a:r>
          </a:p>
          <a:p>
            <a:pPr>
              <a:spcBef>
                <a:spcPct val="50000"/>
              </a:spcBef>
              <a:buClr>
                <a:srgbClr val="66FFFF"/>
              </a:buClr>
              <a:buFontTx/>
              <a:buChar char="•"/>
            </a:pPr>
            <a:r>
              <a:rPr lang="en-US" sz="2800" b="1" dirty="0" smtClean="0">
                <a:solidFill>
                  <a:srgbClr val="FFFF00"/>
                </a:solidFill>
                <a:latin typeface="Arial" charset="0"/>
              </a:rPr>
              <a:t>Temperature</a:t>
            </a:r>
            <a:endParaRPr lang="en-US" sz="2800" b="1" dirty="0">
              <a:solidFill>
                <a:srgbClr val="FFFF00"/>
              </a:solidFill>
              <a:latin typeface="Arial" charset="0"/>
            </a:endParaRPr>
          </a:p>
          <a:p>
            <a:pPr>
              <a:spcBef>
                <a:spcPct val="50000"/>
              </a:spcBef>
              <a:buClr>
                <a:srgbClr val="66FFFF"/>
              </a:buClr>
              <a:buFontTx/>
              <a:buChar char="•"/>
            </a:pPr>
            <a:r>
              <a:rPr lang="en-US" sz="2800" b="1" dirty="0">
                <a:solidFill>
                  <a:srgbClr val="FFFF00"/>
                </a:solidFill>
                <a:latin typeface="Arial" charset="0"/>
              </a:rPr>
              <a:t> </a:t>
            </a:r>
            <a:r>
              <a:rPr lang="en-US" sz="2800" b="1" dirty="0" smtClean="0">
                <a:solidFill>
                  <a:srgbClr val="FFFF00"/>
                </a:solidFill>
                <a:latin typeface="Arial" charset="0"/>
              </a:rPr>
              <a:t>Nitrates (nutrients) , </a:t>
            </a:r>
            <a:r>
              <a:rPr lang="en-US" sz="2800" b="1" dirty="0">
                <a:solidFill>
                  <a:srgbClr val="FFFF00"/>
                </a:solidFill>
                <a:latin typeface="Arial" charset="0"/>
              </a:rPr>
              <a:t>NH</a:t>
            </a:r>
            <a:r>
              <a:rPr lang="en-US" sz="2800" b="1" baseline="-25000" dirty="0">
                <a:solidFill>
                  <a:srgbClr val="FFFF00"/>
                </a:solidFill>
                <a:latin typeface="Arial" charset="0"/>
              </a:rPr>
              <a:t>3</a:t>
            </a:r>
            <a:r>
              <a:rPr lang="en-US" sz="2800" b="1" dirty="0">
                <a:solidFill>
                  <a:srgbClr val="FFFF00"/>
                </a:solidFill>
                <a:latin typeface="Arial" charset="0"/>
              </a:rPr>
              <a:t>, NO</a:t>
            </a:r>
            <a:r>
              <a:rPr lang="en-US" sz="2800" b="1" baseline="30000" dirty="0">
                <a:solidFill>
                  <a:srgbClr val="FFFF00"/>
                </a:solidFill>
                <a:latin typeface="Arial" charset="0"/>
              </a:rPr>
              <a:t>-</a:t>
            </a:r>
            <a:r>
              <a:rPr lang="en-US" sz="2800" b="1" baseline="-25000" dirty="0">
                <a:solidFill>
                  <a:srgbClr val="FFFF00"/>
                </a:solidFill>
                <a:latin typeface="Arial" charset="0"/>
              </a:rPr>
              <a:t>2</a:t>
            </a:r>
            <a:endParaRPr lang="en-US" sz="2800" b="1" dirty="0">
              <a:solidFill>
                <a:srgbClr val="FFFF00"/>
              </a:solidFill>
              <a:latin typeface="Arial" charset="0"/>
            </a:endParaRPr>
          </a:p>
          <a:p>
            <a:pPr>
              <a:spcBef>
                <a:spcPct val="50000"/>
              </a:spcBef>
              <a:buClr>
                <a:srgbClr val="66FFFF"/>
              </a:buClr>
              <a:buFontTx/>
              <a:buChar char="•"/>
            </a:pPr>
            <a:r>
              <a:rPr lang="en-US" sz="2800" b="1" dirty="0">
                <a:solidFill>
                  <a:srgbClr val="FFFF00"/>
                </a:solidFill>
                <a:latin typeface="Arial" charset="0"/>
              </a:rPr>
              <a:t> </a:t>
            </a:r>
            <a:r>
              <a:rPr lang="en-US" sz="2800" b="1" dirty="0" smtClean="0">
                <a:solidFill>
                  <a:srgbClr val="FFFF00"/>
                </a:solidFill>
                <a:latin typeface="Arial" charset="0"/>
              </a:rPr>
              <a:t>Bio-Indicators</a:t>
            </a:r>
          </a:p>
          <a:p>
            <a:pPr>
              <a:spcBef>
                <a:spcPct val="50000"/>
              </a:spcBef>
              <a:buClr>
                <a:srgbClr val="66FFFF"/>
              </a:buClr>
              <a:buFontTx/>
              <a:buChar char="•"/>
            </a:pPr>
            <a:r>
              <a:rPr lang="en-US" sz="2800" b="1" dirty="0" smtClean="0">
                <a:solidFill>
                  <a:srgbClr val="FFFF00"/>
                </a:solidFill>
                <a:latin typeface="Arial" charset="0"/>
              </a:rPr>
              <a:t>Hardness - </a:t>
            </a:r>
            <a:r>
              <a:rPr lang="en-US" sz="2800" b="1" dirty="0" smtClean="0">
                <a:solidFill>
                  <a:schemeClr val="bg1"/>
                </a:solidFill>
              </a:rPr>
              <a:t>amount of calcium and magnesium</a:t>
            </a:r>
            <a:endParaRPr lang="en-US" sz="2800" b="1" dirty="0">
              <a:solidFill>
                <a:schemeClr val="bg1"/>
              </a:solidFill>
              <a:latin typeface="Arial" charset="0"/>
            </a:endParaRPr>
          </a:p>
          <a:p>
            <a:pPr>
              <a:spcBef>
                <a:spcPct val="50000"/>
              </a:spcBef>
              <a:buClr>
                <a:srgbClr val="66FFFF"/>
              </a:buClr>
            </a:pPr>
            <a:r>
              <a:rPr lang="en-US" sz="2800" b="1" dirty="0" smtClean="0">
                <a:solidFill>
                  <a:srgbClr val="FFFF00"/>
                </a:solidFill>
                <a:latin typeface="Arial" charset="0"/>
              </a:rPr>
              <a:t> </a:t>
            </a:r>
            <a:endParaRPr lang="en-US" sz="2800" b="1" dirty="0">
              <a:solidFill>
                <a:srgbClr val="FFFF00"/>
              </a:solidFill>
              <a:latin typeface="Arial" charset="0"/>
            </a:endParaRPr>
          </a:p>
          <a:p>
            <a:pPr>
              <a:spcBef>
                <a:spcPct val="50000"/>
              </a:spcBef>
            </a:pPr>
            <a:endParaRPr lang="en-US" sz="2800" b="1" dirty="0">
              <a:solidFill>
                <a:srgbClr val="FFFF00"/>
              </a:solidFill>
              <a:latin typeface="Arial" charset="0"/>
            </a:endParaRPr>
          </a:p>
          <a:p>
            <a:pPr>
              <a:spcBef>
                <a:spcPct val="50000"/>
              </a:spcBef>
            </a:pPr>
            <a:endParaRPr lang="en-US" sz="2800" b="1" dirty="0">
              <a:solidFill>
                <a:srgbClr val="FFFF00"/>
              </a:solidFill>
              <a:latin typeface="Arial" charset="0"/>
            </a:endParaRPr>
          </a:p>
          <a:p>
            <a:pPr>
              <a:spcBef>
                <a:spcPct val="50000"/>
              </a:spcBef>
            </a:pPr>
            <a:endParaRPr lang="en-US" sz="2800" b="1" dirty="0">
              <a:solidFill>
                <a:srgbClr val="FFFF00"/>
              </a:solidFill>
              <a:latin typeface="Arial" charset="0"/>
            </a:endParaRPr>
          </a:p>
          <a:p>
            <a:pPr>
              <a:spcBef>
                <a:spcPct val="50000"/>
              </a:spcBef>
            </a:pPr>
            <a:endParaRPr lang="en-US" sz="2800" b="1" dirty="0">
              <a:solidFill>
                <a:srgbClr val="FFFF00"/>
              </a:solidFill>
              <a:latin typeface="Arial" charset="0"/>
            </a:endParaRPr>
          </a:p>
          <a:p>
            <a:pPr>
              <a:spcBef>
                <a:spcPct val="50000"/>
              </a:spcBef>
            </a:pPr>
            <a:endParaRPr lang="en-US" sz="3200" b="1" dirty="0">
              <a:solidFill>
                <a:srgbClr val="FFFF00"/>
              </a:solidFill>
              <a:latin typeface="Arial" charset="0"/>
              <a:sym typeface="Webdings" pitchFamily="18" charset="2"/>
            </a:endParaRPr>
          </a:p>
        </p:txBody>
      </p:sp>
      <p:sp>
        <p:nvSpPr>
          <p:cNvPr id="12" name="Text Box 3"/>
          <p:cNvSpPr txBox="1">
            <a:spLocks noChangeArrowheads="1"/>
          </p:cNvSpPr>
          <p:nvPr/>
        </p:nvSpPr>
        <p:spPr bwMode="auto">
          <a:xfrm>
            <a:off x="0" y="-228599"/>
            <a:ext cx="9753600" cy="1631216"/>
          </a:xfrm>
          <a:prstGeom prst="rect">
            <a:avLst/>
          </a:prstGeom>
          <a:noFill/>
          <a:ln w="9525">
            <a:noFill/>
            <a:miter lim="800000"/>
            <a:headEnd/>
            <a:tailEnd/>
          </a:ln>
          <a:effectLst/>
        </p:spPr>
        <p:txBody>
          <a:bodyPr wrap="square">
            <a:spAutoFit/>
          </a:bodyPr>
          <a:lstStyle/>
          <a:p>
            <a:pPr algn="ctr">
              <a:spcBef>
                <a:spcPct val="50000"/>
              </a:spcBef>
            </a:pPr>
            <a:endParaRPr lang="en-US" sz="4000" b="1" dirty="0">
              <a:solidFill>
                <a:srgbClr val="66FFFF"/>
              </a:solidFill>
              <a:latin typeface="Arial" charset="0"/>
            </a:endParaRPr>
          </a:p>
          <a:p>
            <a:pPr algn="ctr">
              <a:spcBef>
                <a:spcPct val="50000"/>
              </a:spcBef>
            </a:pPr>
            <a:r>
              <a:rPr lang="en-US" sz="4000" b="1" dirty="0">
                <a:solidFill>
                  <a:schemeClr val="bg1"/>
                </a:solidFill>
                <a:latin typeface="Arial" charset="0"/>
              </a:rPr>
              <a:t>Water Quality </a:t>
            </a:r>
            <a:r>
              <a:rPr lang="en-US" sz="4000" b="1" dirty="0" smtClean="0">
                <a:solidFill>
                  <a:schemeClr val="bg1"/>
                </a:solidFill>
                <a:latin typeface="Arial" charset="0"/>
              </a:rPr>
              <a:t>Indicators</a:t>
            </a:r>
            <a:endParaRPr lang="en-US" sz="4000" b="1" dirty="0">
              <a:solidFill>
                <a:schemeClr val="bg1"/>
              </a:solidFill>
              <a:latin typeface="Arial" charset="0"/>
            </a:endParaRPr>
          </a:p>
        </p:txBody>
      </p:sp>
    </p:spTree>
    <p:extLst>
      <p:ext uri="{BB962C8B-B14F-4D97-AF65-F5344CB8AC3E}">
        <p14:creationId xmlns:p14="http://schemas.microsoft.com/office/powerpoint/2010/main" val="5207692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57200"/>
            <a:ext cx="7290055" cy="4023360"/>
          </a:xfrm>
        </p:spPr>
        <p:txBody>
          <a:bodyPr>
            <a:noAutofit/>
          </a:bodyPr>
          <a:lstStyle/>
          <a:p>
            <a:r>
              <a:rPr lang="en-US" sz="4000" dirty="0"/>
              <a:t>Which </a:t>
            </a:r>
            <a:r>
              <a:rPr lang="en-US" sz="4000" b="1" i="1" dirty="0"/>
              <a:t>best </a:t>
            </a:r>
            <a:r>
              <a:rPr lang="en-US" sz="4000" dirty="0"/>
              <a:t>determines the health of a lake used as a source of freshwater?</a:t>
            </a:r>
          </a:p>
          <a:p>
            <a:r>
              <a:rPr lang="en-US" sz="4000" dirty="0" smtClean="0"/>
              <a:t>A. </a:t>
            </a:r>
            <a:r>
              <a:rPr lang="en-US" sz="4000" dirty="0"/>
              <a:t>its depth and width</a:t>
            </a:r>
          </a:p>
          <a:p>
            <a:r>
              <a:rPr lang="en-US" sz="4000" dirty="0" smtClean="0"/>
              <a:t>B. </a:t>
            </a:r>
            <a:r>
              <a:rPr lang="en-US" sz="4000" dirty="0"/>
              <a:t>its temperature and pH</a:t>
            </a:r>
          </a:p>
          <a:p>
            <a:r>
              <a:rPr lang="en-US" sz="4000" dirty="0" smtClean="0"/>
              <a:t>C. </a:t>
            </a:r>
            <a:r>
              <a:rPr lang="en-US" sz="4000" dirty="0"/>
              <a:t>its location and depth</a:t>
            </a:r>
          </a:p>
          <a:p>
            <a:r>
              <a:rPr lang="en-US" sz="4000" dirty="0" smtClean="0"/>
              <a:t>D. </a:t>
            </a:r>
            <a:r>
              <a:rPr lang="en-US" sz="4000" dirty="0"/>
              <a:t>its temperature and depth</a:t>
            </a:r>
          </a:p>
        </p:txBody>
      </p:sp>
    </p:spTree>
    <p:extLst>
      <p:ext uri="{BB962C8B-B14F-4D97-AF65-F5344CB8AC3E}">
        <p14:creationId xmlns:p14="http://schemas.microsoft.com/office/powerpoint/2010/main" val="1032179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95400"/>
            <a:ext cx="8183880" cy="1051560"/>
          </a:xfrm>
        </p:spPr>
        <p:txBody>
          <a:bodyPr>
            <a:noAutofit/>
          </a:bodyPr>
          <a:lstStyle/>
          <a:p>
            <a:r>
              <a:rPr lang="en-US" sz="3000" dirty="0" smtClean="0"/>
              <a:t>Which of the following uses layered sedimentary rock to tell which events on Earth occurred before other events?</a:t>
            </a:r>
            <a:endParaRPr lang="en-US" sz="3000" dirty="0"/>
          </a:p>
        </p:txBody>
      </p:sp>
      <p:sp>
        <p:nvSpPr>
          <p:cNvPr id="3" name="Content Placeholder 2"/>
          <p:cNvSpPr>
            <a:spLocks noGrp="1"/>
          </p:cNvSpPr>
          <p:nvPr>
            <p:ph idx="1"/>
          </p:nvPr>
        </p:nvSpPr>
        <p:spPr>
          <a:xfrm>
            <a:off x="502920" y="2365248"/>
            <a:ext cx="8183880" cy="4187952"/>
          </a:xfrm>
        </p:spPr>
        <p:txBody>
          <a:bodyPr/>
          <a:lstStyle/>
          <a:p>
            <a:pPr marL="514350" indent="-514350">
              <a:buAutoNum type="alphaUcPeriod"/>
            </a:pPr>
            <a:r>
              <a:rPr lang="en-US" dirty="0" smtClean="0"/>
              <a:t>Absolute Age</a:t>
            </a:r>
          </a:p>
          <a:p>
            <a:pPr marL="514350" indent="-514350">
              <a:buAutoNum type="alphaUcPeriod"/>
            </a:pPr>
            <a:r>
              <a:rPr lang="en-US" dirty="0" smtClean="0"/>
              <a:t>Unconformity</a:t>
            </a:r>
          </a:p>
          <a:p>
            <a:pPr marL="514350" indent="-514350">
              <a:buAutoNum type="alphaUcPeriod"/>
            </a:pPr>
            <a:r>
              <a:rPr lang="en-US" dirty="0" smtClean="0"/>
              <a:t>Relative Age </a:t>
            </a:r>
          </a:p>
          <a:p>
            <a:pPr marL="514350" indent="-514350">
              <a:buAutoNum type="alphaUcPeriod"/>
            </a:pPr>
            <a:r>
              <a:rPr lang="en-US" dirty="0" smtClean="0"/>
              <a:t>Plate Tectonics</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7800"/>
            <a:ext cx="8967787" cy="5016758"/>
          </a:xfrm>
          <a:prstGeom prst="rect">
            <a:avLst/>
          </a:prstGeom>
        </p:spPr>
        <p:txBody>
          <a:bodyPr wrap="square">
            <a:spAutoFit/>
          </a:bodyPr>
          <a:lstStyle/>
          <a:p>
            <a:r>
              <a:rPr lang="en-US" sz="3200" dirty="0"/>
              <a:t>Which will </a:t>
            </a:r>
            <a:r>
              <a:rPr lang="en-US" sz="3200" b="1" i="1" dirty="0"/>
              <a:t>most likely </a:t>
            </a:r>
            <a:r>
              <a:rPr lang="en-US" sz="3200" dirty="0"/>
              <a:t>result if there is increased upwelling in a coastal area?</a:t>
            </a:r>
          </a:p>
          <a:p>
            <a:endParaRPr lang="en-US" sz="3200" dirty="0"/>
          </a:p>
          <a:p>
            <a:r>
              <a:rPr lang="en-US" sz="3200" dirty="0" smtClean="0"/>
              <a:t>A </a:t>
            </a:r>
            <a:r>
              <a:rPr lang="en-US" sz="3200" dirty="0"/>
              <a:t>more aquatic life</a:t>
            </a:r>
          </a:p>
          <a:p>
            <a:endParaRPr lang="en-US" sz="3200" dirty="0" smtClean="0"/>
          </a:p>
          <a:p>
            <a:r>
              <a:rPr lang="en-US" sz="3200" dirty="0" smtClean="0"/>
              <a:t>B </a:t>
            </a:r>
            <a:r>
              <a:rPr lang="en-US" sz="3200" dirty="0"/>
              <a:t>less nutrients in the water</a:t>
            </a:r>
          </a:p>
          <a:p>
            <a:endParaRPr lang="en-US" sz="3200" dirty="0" smtClean="0"/>
          </a:p>
          <a:p>
            <a:r>
              <a:rPr lang="en-US" sz="3200" dirty="0" smtClean="0"/>
              <a:t>C </a:t>
            </a:r>
            <a:r>
              <a:rPr lang="en-US" sz="3200" dirty="0"/>
              <a:t>higher water temperatures</a:t>
            </a:r>
          </a:p>
          <a:p>
            <a:endParaRPr lang="en-US" sz="3200" dirty="0" smtClean="0"/>
          </a:p>
          <a:p>
            <a:r>
              <a:rPr lang="en-US" sz="3200" dirty="0" smtClean="0"/>
              <a:t>D </a:t>
            </a:r>
            <a:r>
              <a:rPr lang="en-US" sz="3200" dirty="0"/>
              <a:t>fewer nitrates</a:t>
            </a:r>
          </a:p>
        </p:txBody>
      </p:sp>
      <p:sp>
        <p:nvSpPr>
          <p:cNvPr id="3" name="Rectangle 2"/>
          <p:cNvSpPr/>
          <p:nvPr/>
        </p:nvSpPr>
        <p:spPr>
          <a:xfrm>
            <a:off x="0" y="298609"/>
            <a:ext cx="9144000" cy="1846659"/>
          </a:xfrm>
          <a:prstGeom prst="rect">
            <a:avLst/>
          </a:prstGeom>
        </p:spPr>
        <p:txBody>
          <a:bodyPr wrap="square">
            <a:spAutoFit/>
          </a:bodyPr>
          <a:lstStyle/>
          <a:p>
            <a:r>
              <a:rPr lang="en-US" altLang="en-US" sz="2000" dirty="0">
                <a:solidFill>
                  <a:srgbClr val="00B050"/>
                </a:solidFill>
              </a:rPr>
              <a:t>Upwelling brings up tiny ocean organisms, minerals, and other nutrients from the deeper layers of the water; without upwelling the surface of the ocean would be nutrient </a:t>
            </a:r>
            <a:r>
              <a:rPr lang="en-US" altLang="en-US" sz="2000" dirty="0" smtClean="0">
                <a:solidFill>
                  <a:srgbClr val="00B050"/>
                </a:solidFill>
              </a:rPr>
              <a:t>deficient.</a:t>
            </a:r>
          </a:p>
          <a:p>
            <a:endParaRPr lang="en-US" dirty="0">
              <a:solidFill>
                <a:srgbClr val="FFFF00"/>
              </a:solidFill>
            </a:endParaRPr>
          </a:p>
          <a:p>
            <a:endParaRPr lang="en-US" dirty="0" smtClean="0">
              <a:solidFill>
                <a:srgbClr val="FFFF00"/>
              </a:solidFill>
            </a:endParaRPr>
          </a:p>
          <a:p>
            <a:endParaRPr lang="en-US" dirty="0"/>
          </a:p>
        </p:txBody>
      </p:sp>
      <p:pic>
        <p:nvPicPr>
          <p:cNvPr id="4" name="Picture 7" descr="529 im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876800" y="2438400"/>
            <a:ext cx="4267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06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a2gov.org/government/publicservices/water_treatment/PublishingImages/turbidity.JPG"/>
          <p:cNvPicPr>
            <a:picLocks noChangeAspect="1" noChangeArrowheads="1"/>
          </p:cNvPicPr>
          <p:nvPr/>
        </p:nvPicPr>
        <p:blipFill>
          <a:blip r:embed="rId2" cstate="print"/>
          <a:srcRect/>
          <a:stretch>
            <a:fillRect/>
          </a:stretch>
        </p:blipFill>
        <p:spPr bwMode="auto">
          <a:xfrm>
            <a:off x="304800" y="304800"/>
            <a:ext cx="8610600" cy="3352800"/>
          </a:xfrm>
          <a:prstGeom prst="rect">
            <a:avLst/>
          </a:prstGeom>
          <a:noFill/>
        </p:spPr>
      </p:pic>
      <p:sp>
        <p:nvSpPr>
          <p:cNvPr id="3" name="Rectangle 2"/>
          <p:cNvSpPr/>
          <p:nvPr/>
        </p:nvSpPr>
        <p:spPr>
          <a:xfrm>
            <a:off x="304800" y="3691800"/>
            <a:ext cx="8610600" cy="3600986"/>
          </a:xfrm>
          <a:prstGeom prst="rect">
            <a:avLst/>
          </a:prstGeom>
        </p:spPr>
        <p:txBody>
          <a:bodyPr wrap="square">
            <a:spAutoFit/>
          </a:bodyPr>
          <a:lstStyle/>
          <a:p>
            <a:r>
              <a:rPr lang="en-US" sz="3200" dirty="0"/>
              <a:t>If a body of water has high turbidity levels, what can </a:t>
            </a:r>
            <a:r>
              <a:rPr lang="en-US" sz="3200" b="1" i="1" dirty="0"/>
              <a:t>most likely </a:t>
            </a:r>
            <a:r>
              <a:rPr lang="en-US" sz="3200" dirty="0"/>
              <a:t>be concluded?</a:t>
            </a:r>
          </a:p>
          <a:p>
            <a:r>
              <a:rPr lang="en-US" sz="3200" dirty="0"/>
              <a:t>A It has a low </a:t>
            </a:r>
            <a:r>
              <a:rPr lang="en-US" sz="3200" dirty="0" err="1"/>
              <a:t>pH.</a:t>
            </a:r>
            <a:endParaRPr lang="en-US" sz="3200" dirty="0"/>
          </a:p>
          <a:p>
            <a:r>
              <a:rPr lang="en-US" sz="3200" dirty="0"/>
              <a:t>B It is unsafe to drink.</a:t>
            </a:r>
          </a:p>
          <a:p>
            <a:r>
              <a:rPr lang="en-US" sz="3200" dirty="0"/>
              <a:t>C It is too hot to drink.</a:t>
            </a:r>
          </a:p>
          <a:p>
            <a:r>
              <a:rPr lang="en-US" sz="3200" dirty="0"/>
              <a:t>D It contains a lot of chemicals</a:t>
            </a:r>
            <a:r>
              <a:rPr lang="en-US" sz="3200" dirty="0" smtClean="0"/>
              <a:t>.</a:t>
            </a:r>
          </a:p>
          <a:p>
            <a:endParaRPr lang="en-US" dirty="0"/>
          </a:p>
          <a:p>
            <a:endParaRPr lang="en-US" dirty="0"/>
          </a:p>
        </p:txBody>
      </p:sp>
    </p:spTree>
    <p:extLst>
      <p:ext uri="{BB962C8B-B14F-4D97-AF65-F5344CB8AC3E}">
        <p14:creationId xmlns:p14="http://schemas.microsoft.com/office/powerpoint/2010/main" val="175986845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5016758"/>
          </a:xfrm>
          <a:prstGeom prst="rect">
            <a:avLst/>
          </a:prstGeom>
        </p:spPr>
        <p:txBody>
          <a:bodyPr wrap="square">
            <a:spAutoFit/>
          </a:bodyPr>
          <a:lstStyle/>
          <a:p>
            <a:r>
              <a:rPr lang="en-US" sz="3200" dirty="0"/>
              <a:t>Which factors can have the </a:t>
            </a:r>
            <a:r>
              <a:rPr lang="en-US" sz="3200" b="1" i="1" dirty="0"/>
              <a:t>greatest </a:t>
            </a:r>
            <a:r>
              <a:rPr lang="en-US" sz="3200" dirty="0"/>
              <a:t>effect on the health of a river system</a:t>
            </a:r>
            <a:r>
              <a:rPr lang="en-US" sz="3200" dirty="0" smtClean="0"/>
              <a:t>?</a:t>
            </a:r>
          </a:p>
          <a:p>
            <a:endParaRPr lang="en-US" sz="3200" dirty="0"/>
          </a:p>
          <a:p>
            <a:r>
              <a:rPr lang="en-US" sz="3200" dirty="0"/>
              <a:t>A type of soil and salinity</a:t>
            </a:r>
          </a:p>
          <a:p>
            <a:endParaRPr lang="en-US" sz="3200" dirty="0" smtClean="0"/>
          </a:p>
          <a:p>
            <a:r>
              <a:rPr lang="en-US" sz="3200" dirty="0" smtClean="0"/>
              <a:t>B </a:t>
            </a:r>
            <a:r>
              <a:rPr lang="en-US" sz="3200" dirty="0"/>
              <a:t>nitrate levels and turbidity</a:t>
            </a:r>
          </a:p>
          <a:p>
            <a:endParaRPr lang="en-US" sz="3200" dirty="0" smtClean="0"/>
          </a:p>
          <a:p>
            <a:r>
              <a:rPr lang="en-US" sz="3200" dirty="0" smtClean="0"/>
              <a:t>C </a:t>
            </a:r>
            <a:r>
              <a:rPr lang="en-US" sz="3200" dirty="0"/>
              <a:t>human consumption and pH</a:t>
            </a:r>
          </a:p>
          <a:p>
            <a:endParaRPr lang="en-US" sz="3200" dirty="0" smtClean="0"/>
          </a:p>
          <a:p>
            <a:r>
              <a:rPr lang="en-US" sz="3200" dirty="0" smtClean="0"/>
              <a:t>D </a:t>
            </a:r>
            <a:r>
              <a:rPr lang="en-US" sz="3200" dirty="0"/>
              <a:t>natural disasters and tidal changes</a:t>
            </a:r>
          </a:p>
        </p:txBody>
      </p:sp>
    </p:spTree>
    <p:extLst>
      <p:ext uri="{BB962C8B-B14F-4D97-AF65-F5344CB8AC3E}">
        <p14:creationId xmlns:p14="http://schemas.microsoft.com/office/powerpoint/2010/main" val="23998869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pPr algn="ctr" eaLnBrk="1" hangingPunct="1"/>
            <a:r>
              <a:rPr lang="en-CA" dirty="0" smtClean="0"/>
              <a:t>Watershed vs. Basin</a:t>
            </a:r>
          </a:p>
        </p:txBody>
      </p:sp>
      <p:sp>
        <p:nvSpPr>
          <p:cNvPr id="5" name="Content Placeholder 2"/>
          <p:cNvSpPr>
            <a:spLocks noGrp="1"/>
          </p:cNvSpPr>
          <p:nvPr>
            <p:ph idx="1"/>
          </p:nvPr>
        </p:nvSpPr>
        <p:spPr>
          <a:xfrm>
            <a:off x="576262" y="990600"/>
            <a:ext cx="8229600" cy="762000"/>
          </a:xfrm>
        </p:spPr>
        <p:txBody>
          <a:bodyPr>
            <a:normAutofit/>
          </a:bodyPr>
          <a:lstStyle/>
          <a:p>
            <a:pPr eaLnBrk="1" hangingPunct="1"/>
            <a:r>
              <a:rPr lang="en-CA" sz="1800" dirty="0" smtClean="0"/>
              <a:t>A basin is a large-scale watershed, such as the St. Lawrence River basin</a:t>
            </a:r>
          </a:p>
        </p:txBody>
      </p:sp>
      <p:pic>
        <p:nvPicPr>
          <p:cNvPr id="6" name="Picture 2" descr="http://www.qc.ec.gc.ca/CSL/INF/images/inf016_001_e.jpg"/>
          <p:cNvPicPr>
            <a:picLocks noChangeAspect="1" noChangeArrowheads="1"/>
          </p:cNvPicPr>
          <p:nvPr/>
        </p:nvPicPr>
        <p:blipFill>
          <a:blip r:embed="rId2" cstate="print"/>
          <a:srcRect/>
          <a:stretch>
            <a:fillRect/>
          </a:stretch>
        </p:blipFill>
        <p:spPr bwMode="auto">
          <a:xfrm>
            <a:off x="4445000" y="1524000"/>
            <a:ext cx="4318000" cy="3886200"/>
          </a:xfrm>
          <a:prstGeom prst="rect">
            <a:avLst/>
          </a:prstGeom>
          <a:noFill/>
          <a:ln w="9525">
            <a:noFill/>
            <a:miter lim="800000"/>
            <a:headEnd/>
            <a:tailEnd/>
          </a:ln>
        </p:spPr>
      </p:pic>
      <p:sp>
        <p:nvSpPr>
          <p:cNvPr id="2" name="Rectangle 1"/>
          <p:cNvSpPr/>
          <p:nvPr/>
        </p:nvSpPr>
        <p:spPr>
          <a:xfrm>
            <a:off x="547687" y="1905000"/>
            <a:ext cx="3643313" cy="5601533"/>
          </a:xfrm>
          <a:prstGeom prst="rect">
            <a:avLst/>
          </a:prstGeom>
        </p:spPr>
        <p:txBody>
          <a:bodyPr wrap="square">
            <a:spAutoFit/>
          </a:bodyPr>
          <a:lstStyle/>
          <a:p>
            <a:r>
              <a:rPr lang="en-US" sz="1600" dirty="0"/>
              <a:t>Which </a:t>
            </a:r>
            <a:r>
              <a:rPr lang="en-US" sz="1600" b="1" i="1" dirty="0"/>
              <a:t>best </a:t>
            </a:r>
            <a:r>
              <a:rPr lang="en-US" sz="1600" dirty="0"/>
              <a:t>describes the characteristics of a river basin</a:t>
            </a:r>
            <a:r>
              <a:rPr lang="en-US" sz="1600" dirty="0" smtClean="0"/>
              <a:t>?</a:t>
            </a:r>
          </a:p>
          <a:p>
            <a:endParaRPr lang="en-US" sz="1600" dirty="0"/>
          </a:p>
          <a:p>
            <a:endParaRPr lang="en-US" sz="1600" dirty="0"/>
          </a:p>
          <a:p>
            <a:pPr marL="342900" indent="-342900">
              <a:buAutoNum type="alphaUcPeriod"/>
            </a:pPr>
            <a:r>
              <a:rPr lang="en-US" sz="1600" dirty="0" smtClean="0"/>
              <a:t>the </a:t>
            </a:r>
            <a:r>
              <a:rPr lang="en-US" sz="1600" dirty="0"/>
              <a:t>land drained by a river and its </a:t>
            </a:r>
            <a:r>
              <a:rPr lang="en-US" sz="1600" dirty="0" smtClean="0"/>
              <a:t>tributaries</a:t>
            </a:r>
          </a:p>
          <a:p>
            <a:endParaRPr lang="en-US" sz="1600" dirty="0"/>
          </a:p>
          <a:p>
            <a:r>
              <a:rPr lang="en-US" sz="1600" dirty="0" smtClean="0"/>
              <a:t>B. </a:t>
            </a:r>
            <a:r>
              <a:rPr lang="en-US" sz="1600" dirty="0"/>
              <a:t>the land formed when rivers create estuaries and </a:t>
            </a:r>
            <a:r>
              <a:rPr lang="en-US" sz="1600" dirty="0" smtClean="0"/>
              <a:t>marshes</a:t>
            </a:r>
          </a:p>
          <a:p>
            <a:endParaRPr lang="en-US" sz="1600" dirty="0"/>
          </a:p>
          <a:p>
            <a:r>
              <a:rPr lang="en-US" sz="1600" dirty="0" smtClean="0"/>
              <a:t>C. </a:t>
            </a:r>
            <a:r>
              <a:rPr lang="en-US" sz="1600" dirty="0"/>
              <a:t>the land at the mouth of a river where water flows into the </a:t>
            </a:r>
            <a:r>
              <a:rPr lang="en-US" sz="1600" dirty="0" smtClean="0"/>
              <a:t>ocean</a:t>
            </a:r>
          </a:p>
          <a:p>
            <a:endParaRPr lang="en-US" sz="1600" dirty="0"/>
          </a:p>
          <a:p>
            <a:r>
              <a:rPr lang="en-US" sz="1600" dirty="0" smtClean="0"/>
              <a:t>D. </a:t>
            </a:r>
            <a:r>
              <a:rPr lang="en-US" sz="1600" dirty="0"/>
              <a:t>the land formed as a result of a river </a:t>
            </a:r>
            <a:r>
              <a:rPr lang="en-US" sz="1600" dirty="0" smtClean="0"/>
              <a:t>flooding</a:t>
            </a:r>
          </a:p>
          <a:p>
            <a:endParaRPr lang="en-US" sz="1200"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64327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www.yearofscience2009.org/themes_energy_resources/untitled.JPG"/>
          <p:cNvPicPr>
            <a:picLocks noChangeAspect="1" noChangeArrowheads="1"/>
          </p:cNvPicPr>
          <p:nvPr/>
        </p:nvPicPr>
        <p:blipFill>
          <a:blip r:embed="rId2" cstate="print"/>
          <a:srcRect/>
          <a:stretch>
            <a:fillRect/>
          </a:stretch>
        </p:blipFill>
        <p:spPr bwMode="auto">
          <a:xfrm>
            <a:off x="457200" y="228600"/>
            <a:ext cx="8077200" cy="6400800"/>
          </a:xfrm>
          <a:prstGeom prst="rect">
            <a:avLst/>
          </a:prstGeom>
          <a:noFill/>
          <a:ln w="9525">
            <a:noFill/>
            <a:miter lim="800000"/>
            <a:headEnd/>
            <a:tailEnd/>
          </a:ln>
        </p:spPr>
      </p:pic>
    </p:spTree>
    <p:extLst>
      <p:ext uri="{BB962C8B-B14F-4D97-AF65-F5344CB8AC3E}">
        <p14:creationId xmlns:p14="http://schemas.microsoft.com/office/powerpoint/2010/main" val="218232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09600"/>
            <a:ext cx="3771900" cy="5867400"/>
          </a:xfrm>
        </p:spPr>
        <p:txBody>
          <a:bodyPr>
            <a:normAutofit/>
          </a:bodyPr>
          <a:lstStyle/>
          <a:p>
            <a:r>
              <a:rPr lang="en-US" sz="2800" dirty="0"/>
              <a:t>Which is an example of a renewable energy resource</a:t>
            </a:r>
            <a:r>
              <a:rPr lang="en-US" sz="2800" dirty="0" smtClean="0"/>
              <a:t>?</a:t>
            </a:r>
          </a:p>
          <a:p>
            <a:pPr marL="0" indent="0">
              <a:buNone/>
            </a:pPr>
            <a:endParaRPr lang="en-US" sz="2800" dirty="0"/>
          </a:p>
          <a:p>
            <a:r>
              <a:rPr lang="en-US" sz="2800" dirty="0" smtClean="0"/>
              <a:t>A. </a:t>
            </a:r>
            <a:r>
              <a:rPr lang="en-US" sz="2800" dirty="0"/>
              <a:t>biomass</a:t>
            </a:r>
          </a:p>
          <a:p>
            <a:r>
              <a:rPr lang="en-US" sz="2800" dirty="0" smtClean="0"/>
              <a:t>B. </a:t>
            </a:r>
            <a:r>
              <a:rPr lang="en-US" sz="2800" dirty="0"/>
              <a:t>coal</a:t>
            </a:r>
          </a:p>
          <a:p>
            <a:r>
              <a:rPr lang="en-US" sz="2800" dirty="0" smtClean="0"/>
              <a:t>C. </a:t>
            </a:r>
            <a:r>
              <a:rPr lang="en-US" sz="2800" dirty="0"/>
              <a:t>gas</a:t>
            </a:r>
          </a:p>
          <a:p>
            <a:r>
              <a:rPr lang="en-US" sz="2800" dirty="0" smtClean="0"/>
              <a:t>D. </a:t>
            </a:r>
            <a:r>
              <a:rPr lang="en-US" sz="2800" dirty="0"/>
              <a:t>oil</a:t>
            </a:r>
          </a:p>
        </p:txBody>
      </p:sp>
      <p:sp>
        <p:nvSpPr>
          <p:cNvPr id="4" name="Text Placeholder 3"/>
          <p:cNvSpPr>
            <a:spLocks noGrp="1"/>
          </p:cNvSpPr>
          <p:nvPr>
            <p:ph type="body" sz="half" idx="2"/>
          </p:nvPr>
        </p:nvSpPr>
        <p:spPr/>
        <p:txBody>
          <a:bodyPr>
            <a:normAutofit/>
          </a:bodyPr>
          <a:lstStyle/>
          <a:p>
            <a:r>
              <a:rPr lang="en-US" sz="2000" dirty="0"/>
              <a:t>Which would </a:t>
            </a:r>
            <a:r>
              <a:rPr lang="en-US" sz="2000" b="1" i="1" dirty="0"/>
              <a:t>least likely </a:t>
            </a:r>
            <a:r>
              <a:rPr lang="en-US" sz="2000" dirty="0"/>
              <a:t>have an impact on global climate changes</a:t>
            </a:r>
            <a:r>
              <a:rPr lang="en-US" sz="2000" dirty="0" smtClean="0"/>
              <a:t>?</a:t>
            </a:r>
          </a:p>
          <a:p>
            <a:endParaRPr lang="en-US" sz="2000" dirty="0"/>
          </a:p>
          <a:p>
            <a:r>
              <a:rPr lang="en-US" sz="2000" dirty="0" smtClean="0"/>
              <a:t>A. </a:t>
            </a:r>
            <a:r>
              <a:rPr lang="en-US" sz="2000" dirty="0"/>
              <a:t>producing energy using hydroelectric plants</a:t>
            </a:r>
          </a:p>
          <a:p>
            <a:r>
              <a:rPr lang="en-US" sz="2000" dirty="0" smtClean="0"/>
              <a:t>B. </a:t>
            </a:r>
            <a:r>
              <a:rPr lang="en-US" sz="2000" dirty="0"/>
              <a:t>producing energy using coal</a:t>
            </a:r>
          </a:p>
          <a:p>
            <a:r>
              <a:rPr lang="en-US" sz="2000" dirty="0" smtClean="0"/>
              <a:t>C. </a:t>
            </a:r>
            <a:r>
              <a:rPr lang="en-US" sz="2000" dirty="0"/>
              <a:t>producing energy using oil</a:t>
            </a:r>
          </a:p>
          <a:p>
            <a:r>
              <a:rPr lang="en-US" sz="2000" dirty="0" smtClean="0"/>
              <a:t>D. </a:t>
            </a:r>
            <a:r>
              <a:rPr lang="en-US" sz="2000" dirty="0"/>
              <a:t>producing energy using natural gas</a:t>
            </a:r>
          </a:p>
        </p:txBody>
      </p:sp>
      <p:pic>
        <p:nvPicPr>
          <p:cNvPr id="5" name="Content Placeholder 5" descr="http://www.personal.psu.edu/users/j/j/jjc5008/egee101/Cover/egee_files/non-renewable.gif"/>
          <p:cNvPicPr>
            <a:picLocks/>
          </p:cNvPicPr>
          <p:nvPr/>
        </p:nvPicPr>
        <p:blipFill>
          <a:blip r:embed="rId2" cstate="print"/>
          <a:srcRect/>
          <a:stretch>
            <a:fillRect/>
          </a:stretch>
        </p:blipFill>
        <p:spPr>
          <a:xfrm>
            <a:off x="1524000" y="4835611"/>
            <a:ext cx="2519363" cy="1828800"/>
          </a:xfrm>
          <a:prstGeom prst="rect">
            <a:avLst/>
          </a:prstGeom>
        </p:spPr>
      </p:pic>
    </p:spTree>
    <p:extLst>
      <p:ext uri="{BB962C8B-B14F-4D97-AF65-F5344CB8AC3E}">
        <p14:creationId xmlns:p14="http://schemas.microsoft.com/office/powerpoint/2010/main" val="137724776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33400" y="381000"/>
            <a:ext cx="7290055" cy="4023360"/>
          </a:xfrm>
        </p:spPr>
        <p:txBody>
          <a:bodyPr>
            <a:noAutofit/>
          </a:bodyPr>
          <a:lstStyle/>
          <a:p>
            <a:r>
              <a:rPr lang="en-US" sz="2400" b="1" dirty="0"/>
              <a:t>Which is a possible disadvantage of using flowing water to produce electricity</a:t>
            </a:r>
            <a:r>
              <a:rPr lang="en-US" sz="2400" b="1" dirty="0" smtClean="0"/>
              <a:t>?</a:t>
            </a:r>
          </a:p>
          <a:p>
            <a:pPr marL="0" indent="0">
              <a:buNone/>
            </a:pPr>
            <a:endParaRPr lang="en-US" sz="2400" b="1" dirty="0"/>
          </a:p>
          <a:p>
            <a:r>
              <a:rPr lang="en-US" sz="2400" b="1" dirty="0" smtClean="0"/>
              <a:t>A. </a:t>
            </a:r>
            <a:r>
              <a:rPr lang="en-US" sz="2400" b="1" dirty="0"/>
              <a:t>ecosystem damage and loss of land</a:t>
            </a:r>
          </a:p>
          <a:p>
            <a:r>
              <a:rPr lang="en-US" sz="2400" b="1" dirty="0" smtClean="0"/>
              <a:t>B. </a:t>
            </a:r>
            <a:r>
              <a:rPr lang="en-US" sz="2400" b="1" dirty="0"/>
              <a:t>reduced carbon dioxide emission</a:t>
            </a:r>
          </a:p>
          <a:p>
            <a:r>
              <a:rPr lang="en-US" sz="2400" b="1" dirty="0" smtClean="0"/>
              <a:t>C. </a:t>
            </a:r>
            <a:r>
              <a:rPr lang="en-US" sz="2400" b="1" dirty="0"/>
              <a:t>only suitable for industrial use</a:t>
            </a:r>
          </a:p>
          <a:p>
            <a:r>
              <a:rPr lang="en-US" sz="2400" b="1" dirty="0" smtClean="0"/>
              <a:t>D. </a:t>
            </a:r>
            <a:r>
              <a:rPr lang="en-US" sz="2400" b="1" dirty="0"/>
              <a:t>creates reservoirs</a:t>
            </a:r>
          </a:p>
        </p:txBody>
      </p:sp>
      <p:pic>
        <p:nvPicPr>
          <p:cNvPr id="7" name="Picture 7" descr="hydroelectric1"/>
          <p:cNvPicPr>
            <a:picLocks noChangeAspect="1" noChangeArrowheads="1"/>
          </p:cNvPicPr>
          <p:nvPr/>
        </p:nvPicPr>
        <p:blipFill>
          <a:blip r:embed="rId2" cstate="print"/>
          <a:srcRect/>
          <a:stretch>
            <a:fillRect/>
          </a:stretch>
        </p:blipFill>
        <p:spPr>
          <a:xfrm>
            <a:off x="4800600" y="3657600"/>
            <a:ext cx="3514073" cy="2433637"/>
          </a:xfrm>
          <a:prstGeom prst="rect">
            <a:avLst/>
          </a:prstGeom>
        </p:spPr>
      </p:pic>
    </p:spTree>
    <p:extLst>
      <p:ext uri="{BB962C8B-B14F-4D97-AF65-F5344CB8AC3E}">
        <p14:creationId xmlns:p14="http://schemas.microsoft.com/office/powerpoint/2010/main" val="386383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915400" cy="6324600"/>
          </a:xfrm>
        </p:spPr>
        <p:txBody>
          <a:bodyPr>
            <a:normAutofit fontScale="62500" lnSpcReduction="20000"/>
          </a:bodyPr>
          <a:lstStyle/>
          <a:p>
            <a:pPr>
              <a:buNone/>
            </a:pPr>
            <a:r>
              <a:rPr lang="en-US" sz="4000" dirty="0" smtClean="0"/>
              <a:t>The diagram below shows fossils in sedimentary rocks.</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sz="3600" dirty="0" smtClean="0"/>
          </a:p>
          <a:p>
            <a:endParaRPr lang="en-US" sz="3600" dirty="0"/>
          </a:p>
          <a:p>
            <a:endParaRPr lang="en-US" sz="3600" dirty="0" smtClean="0"/>
          </a:p>
          <a:p>
            <a:pPr>
              <a:buNone/>
            </a:pPr>
            <a:r>
              <a:rPr lang="en-US" sz="4000" dirty="0" smtClean="0"/>
              <a:t>Which layers most likely would provide fossil evidence of an </a:t>
            </a:r>
            <a:r>
              <a:rPr lang="en-US" sz="4000" b="1" dirty="0" smtClean="0"/>
              <a:t>ancestor</a:t>
            </a:r>
            <a:r>
              <a:rPr lang="en-US" sz="4000" dirty="0" smtClean="0"/>
              <a:t> common to the organisms found in both layers 2 and 3?</a:t>
            </a:r>
          </a:p>
          <a:p>
            <a:pPr>
              <a:buNone/>
            </a:pPr>
            <a:endParaRPr lang="en-US" sz="4000" dirty="0"/>
          </a:p>
          <a:p>
            <a:pPr>
              <a:buNone/>
            </a:pPr>
            <a:endParaRPr lang="en-US" dirty="0" smtClean="0"/>
          </a:p>
          <a:p>
            <a:pPr marL="514350" indent="-514350">
              <a:buAutoNum type="alphaUcPeriod"/>
            </a:pPr>
            <a:r>
              <a:rPr lang="en-US" sz="3600" dirty="0" smtClean="0"/>
              <a:t>Layer 1				C. Layer 3</a:t>
            </a:r>
          </a:p>
          <a:p>
            <a:pPr marL="514350" indent="-514350">
              <a:buAutoNum type="alphaUcPeriod"/>
            </a:pPr>
            <a:r>
              <a:rPr lang="en-US" sz="3600" dirty="0" smtClean="0"/>
              <a:t>Layer 2				D. Layer 4</a:t>
            </a:r>
          </a:p>
          <a:p>
            <a:pPr>
              <a:buNone/>
            </a:pPr>
            <a:r>
              <a:rPr lang="en-US" dirty="0" smtClean="0"/>
              <a:t> </a:t>
            </a:r>
            <a:endParaRPr lang="en-US" dirty="0"/>
          </a:p>
        </p:txBody>
      </p:sp>
      <p:pic>
        <p:nvPicPr>
          <p:cNvPr id="57346" name="Picture 2"/>
          <p:cNvPicPr>
            <a:picLocks noChangeAspect="1" noChangeArrowheads="1"/>
          </p:cNvPicPr>
          <p:nvPr/>
        </p:nvPicPr>
        <p:blipFill>
          <a:blip r:embed="rId3" cstate="print"/>
          <a:srcRect l="24012" t="12500" r="20351" b="14583"/>
          <a:stretch>
            <a:fillRect/>
          </a:stretch>
        </p:blipFill>
        <p:spPr bwMode="auto">
          <a:xfrm>
            <a:off x="2667000" y="914400"/>
            <a:ext cx="3124200" cy="23020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8183880" cy="1051560"/>
          </a:xfrm>
        </p:spPr>
        <p:txBody>
          <a:bodyPr/>
          <a:lstStyle/>
          <a:p>
            <a:r>
              <a:rPr lang="en-US" b="1" dirty="0" smtClean="0"/>
              <a:t>Continental Drift</a:t>
            </a:r>
            <a:endParaRPr lang="en-US" b="1" dirty="0"/>
          </a:p>
        </p:txBody>
      </p:sp>
      <p:sp>
        <p:nvSpPr>
          <p:cNvPr id="3" name="Content Placeholder 2"/>
          <p:cNvSpPr>
            <a:spLocks noGrp="1"/>
          </p:cNvSpPr>
          <p:nvPr>
            <p:ph idx="1"/>
          </p:nvPr>
        </p:nvSpPr>
        <p:spPr>
          <a:xfrm>
            <a:off x="502920" y="1374648"/>
            <a:ext cx="8183880" cy="4187952"/>
          </a:xfrm>
        </p:spPr>
        <p:txBody>
          <a:bodyPr>
            <a:normAutofit fontScale="85000" lnSpcReduction="10000"/>
          </a:bodyPr>
          <a:lstStyle/>
          <a:p>
            <a:pPr>
              <a:buNone/>
            </a:pPr>
            <a:r>
              <a:rPr lang="en-US" dirty="0" smtClean="0"/>
              <a:t>Evidence :  1. Continents fit like puzzle pieces</a:t>
            </a:r>
          </a:p>
          <a:p>
            <a:pPr>
              <a:buNone/>
            </a:pPr>
            <a:r>
              <a:rPr lang="en-US" dirty="0" smtClean="0"/>
              <a:t>                    2. Identical fossils found on different 		continents</a:t>
            </a:r>
          </a:p>
          <a:p>
            <a:pPr>
              <a:buNone/>
            </a:pPr>
            <a:r>
              <a:rPr lang="en-US" dirty="0" smtClean="0"/>
              <a:t>                    3.  Identical rock sequence (geology)</a:t>
            </a:r>
          </a:p>
          <a:p>
            <a:pPr>
              <a:buNone/>
            </a:pPr>
            <a:r>
              <a:rPr lang="en-US" dirty="0" smtClean="0"/>
              <a:t>                    4. Ancient climate (example topical 				fossils found on Antarctica)</a:t>
            </a:r>
          </a:p>
          <a:p>
            <a:pPr>
              <a:buNone/>
            </a:pPr>
            <a:endParaRPr lang="en-US" dirty="0" smtClean="0"/>
          </a:p>
          <a:p>
            <a:pPr>
              <a:buNone/>
            </a:pPr>
            <a:r>
              <a:rPr lang="en-US" dirty="0" smtClean="0"/>
              <a:t>Continents spread apart this theory didn’t explain </a:t>
            </a:r>
            <a:r>
              <a:rPr lang="en-US" b="1" dirty="0" smtClean="0"/>
              <a:t>the forces that moved </a:t>
            </a:r>
            <a:r>
              <a:rPr lang="en-US" dirty="0" smtClean="0"/>
              <a:t>it but The </a:t>
            </a:r>
            <a:r>
              <a:rPr lang="en-US" b="1" dirty="0" smtClean="0"/>
              <a:t>Theory of Plate tectonics </a:t>
            </a:r>
            <a:r>
              <a:rPr lang="en-US" dirty="0" smtClean="0"/>
              <a:t>did!! Convection currents in the mantle. </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Aspect</Template>
  <TotalTime>2752</TotalTime>
  <Words>2823</Words>
  <Application>Microsoft Office PowerPoint</Application>
  <PresentationFormat>On-screen Show (4:3)</PresentationFormat>
  <Paragraphs>554</Paragraphs>
  <Slides>76</Slides>
  <Notes>51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Aspect</vt:lpstr>
      <vt:lpstr>EOG Review Material Earth History, Evolution, Energy Transfer, Chemistry, Ecology</vt:lpstr>
      <vt:lpstr>Test taking strategies </vt:lpstr>
      <vt:lpstr>Law of Superposition</vt:lpstr>
      <vt:lpstr>PowerPoint Presentation</vt:lpstr>
      <vt:lpstr>PowerPoint Presentation</vt:lpstr>
      <vt:lpstr>PowerPoint Presentation</vt:lpstr>
      <vt:lpstr>Which of the following uses layered sedimentary rock to tell which events on Earth occurred before other events?</vt:lpstr>
      <vt:lpstr>PowerPoint Presentation</vt:lpstr>
      <vt:lpstr>Continental Drift</vt:lpstr>
      <vt:lpstr>PowerPoint Presentation</vt:lpstr>
      <vt:lpstr>PowerPoint Presentation</vt:lpstr>
      <vt:lpstr>PowerPoint Presentation</vt:lpstr>
      <vt:lpstr>A scientist finds fossils from the same organism in both India and Africa. What is a possible explanation for the presence of these fossils on two different continents? </vt:lpstr>
      <vt:lpstr>PowerPoint Presentation</vt:lpstr>
      <vt:lpstr>PowerPoint Presentation</vt:lpstr>
      <vt:lpstr>PowerPoint Presentation</vt:lpstr>
      <vt:lpstr>PowerPoint Presentation</vt:lpstr>
      <vt:lpstr>PowerPoint Presentation</vt:lpstr>
      <vt:lpstr>Evolution (means to change) </vt:lpstr>
      <vt:lpstr>PowerPoint Presentation</vt:lpstr>
      <vt:lpstr>PowerPoint Presentation</vt:lpstr>
      <vt:lpstr>PowerPoint Presentation</vt:lpstr>
      <vt:lpstr>PowerPoint Presentation</vt:lpstr>
      <vt:lpstr>Atomic Structure</vt:lpstr>
      <vt:lpstr>Periodic Table review </vt:lpstr>
      <vt:lpstr>Which is true for any element?</vt:lpstr>
      <vt:lpstr>Which is true of all elements?</vt:lpstr>
      <vt:lpstr>What are the basic materials that form all living and nonliving substances through different combinations?</vt:lpstr>
      <vt:lpstr>What are electrons? </vt:lpstr>
      <vt:lpstr>What does the nucleus of an atom contain?            What does the nucleus of an atom contain?         A. protons, neutrons, and electrons B. only electrons C. protons and neutrons D. electrons and protons</vt:lpstr>
      <vt:lpstr>PowerPoint Presentation</vt:lpstr>
      <vt:lpstr>According to the periodic table, which one represents a carbon atom?</vt:lpstr>
      <vt:lpstr>PowerPoint Presentation</vt:lpstr>
      <vt:lpstr>PowerPoint Presentation</vt:lpstr>
      <vt:lpstr>NASA is developing easily compacted materials that will be stored in the International Space Station. What characteristics should These materials have?</vt:lpstr>
      <vt:lpstr>PowerPoint Presentation</vt:lpstr>
      <vt:lpstr>PowerPoint Presentation</vt:lpstr>
      <vt:lpstr>Element, Compound, or Mixture?</vt:lpstr>
      <vt:lpstr>Element, Compound, or Mixture?</vt:lpstr>
      <vt:lpstr>Element, Compound, or Mixture?</vt:lpstr>
      <vt:lpstr>Physical vs Chemical change</vt:lpstr>
      <vt:lpstr>PowerPoint Presentation</vt:lpstr>
      <vt:lpstr>Law of Conservation of Mass</vt:lpstr>
      <vt:lpstr>PowerPoint Presentation</vt:lpstr>
      <vt:lpstr>PowerPoint Presentation</vt:lpstr>
      <vt:lpstr>Energy Transfer</vt:lpstr>
      <vt:lpstr>Energy Transfer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Closer Look – Where do you get a pathogen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Watershed vs. Basin</vt:lpstr>
      <vt:lpstr>PowerPoint Presentation</vt:lpstr>
      <vt:lpstr>PowerPoint Presentation</vt:lpstr>
      <vt:lpstr>PowerPoint Presentation</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Formative Review Material</dc:title>
  <dc:creator>Monica Ridgeway</dc:creator>
  <cp:lastModifiedBy>Tech User</cp:lastModifiedBy>
  <cp:revision>152</cp:revision>
  <dcterms:created xsi:type="dcterms:W3CDTF">2011-12-03T22:43:43Z</dcterms:created>
  <dcterms:modified xsi:type="dcterms:W3CDTF">2015-05-27T12:23:50Z</dcterms:modified>
</cp:coreProperties>
</file>